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3891200" cy="32918400"/>
  <p:notesSz cx="6858000" cy="9144000"/>
  <p:custDataLst>
    <p:tags r:id="rId4"/>
  </p:custDataLst>
  <p:defaultTextStyle>
    <a:defPPr>
      <a:defRPr lang="en-US"/>
    </a:defPPr>
    <a:lvl1pPr algn="l" rtl="0" fontAlgn="base">
      <a:spcBef>
        <a:spcPct val="0"/>
      </a:spcBef>
      <a:spcAft>
        <a:spcPct val="0"/>
      </a:spcAft>
      <a:defRPr sz="3000" kern="1200">
        <a:solidFill>
          <a:schemeClr val="tx1"/>
        </a:solidFill>
        <a:latin typeface="Arial"/>
        <a:ea typeface="+mn-ea"/>
        <a:cs typeface="+mn-cs"/>
      </a:defRPr>
    </a:lvl1pPr>
    <a:lvl2pPr marL="457200" algn="l" rtl="0" fontAlgn="base">
      <a:spcBef>
        <a:spcPct val="0"/>
      </a:spcBef>
      <a:spcAft>
        <a:spcPct val="0"/>
      </a:spcAft>
      <a:defRPr sz="3000" kern="1200">
        <a:solidFill>
          <a:schemeClr val="tx1"/>
        </a:solidFill>
        <a:latin typeface="Arial"/>
        <a:ea typeface="+mn-ea"/>
        <a:cs typeface="+mn-cs"/>
      </a:defRPr>
    </a:lvl2pPr>
    <a:lvl3pPr marL="914400" algn="l" rtl="0" fontAlgn="base">
      <a:spcBef>
        <a:spcPct val="0"/>
      </a:spcBef>
      <a:spcAft>
        <a:spcPct val="0"/>
      </a:spcAft>
      <a:defRPr sz="3000" kern="1200">
        <a:solidFill>
          <a:schemeClr val="tx1"/>
        </a:solidFill>
        <a:latin typeface="Arial"/>
        <a:ea typeface="+mn-ea"/>
        <a:cs typeface="+mn-cs"/>
      </a:defRPr>
    </a:lvl3pPr>
    <a:lvl4pPr marL="1371600" algn="l" rtl="0" fontAlgn="base">
      <a:spcBef>
        <a:spcPct val="0"/>
      </a:spcBef>
      <a:spcAft>
        <a:spcPct val="0"/>
      </a:spcAft>
      <a:defRPr sz="3000" kern="1200">
        <a:solidFill>
          <a:schemeClr val="tx1"/>
        </a:solidFill>
        <a:latin typeface="Arial"/>
        <a:ea typeface="+mn-ea"/>
        <a:cs typeface="+mn-cs"/>
      </a:defRPr>
    </a:lvl4pPr>
    <a:lvl5pPr marL="1828800" algn="l" rtl="0" fontAlgn="base">
      <a:spcBef>
        <a:spcPct val="0"/>
      </a:spcBef>
      <a:spcAft>
        <a:spcPct val="0"/>
      </a:spcAft>
      <a:defRPr sz="3000" kern="1200">
        <a:solidFill>
          <a:schemeClr val="tx1"/>
        </a:solidFill>
        <a:latin typeface="Arial"/>
        <a:ea typeface="+mn-ea"/>
        <a:cs typeface="+mn-cs"/>
      </a:defRPr>
    </a:lvl5pPr>
    <a:lvl6pPr marL="2286000" algn="l" defTabSz="914400" rtl="0" eaLnBrk="1" latinLnBrk="0" hangingPunct="1">
      <a:defRPr sz="3000" kern="1200">
        <a:solidFill>
          <a:schemeClr val="tx1"/>
        </a:solidFill>
        <a:latin typeface="Arial"/>
        <a:ea typeface="+mn-ea"/>
        <a:cs typeface="+mn-cs"/>
      </a:defRPr>
    </a:lvl6pPr>
    <a:lvl7pPr marL="2743200" algn="l" defTabSz="914400" rtl="0" eaLnBrk="1" latinLnBrk="0" hangingPunct="1">
      <a:defRPr sz="3000" kern="1200">
        <a:solidFill>
          <a:schemeClr val="tx1"/>
        </a:solidFill>
        <a:latin typeface="Arial"/>
        <a:ea typeface="+mn-ea"/>
        <a:cs typeface="+mn-cs"/>
      </a:defRPr>
    </a:lvl7pPr>
    <a:lvl8pPr marL="3200400" algn="l" defTabSz="914400" rtl="0" eaLnBrk="1" latinLnBrk="0" hangingPunct="1">
      <a:defRPr sz="3000" kern="1200">
        <a:solidFill>
          <a:schemeClr val="tx1"/>
        </a:solidFill>
        <a:latin typeface="Arial"/>
        <a:ea typeface="+mn-ea"/>
        <a:cs typeface="+mn-cs"/>
      </a:defRPr>
    </a:lvl8pPr>
    <a:lvl9pPr marL="3657600" algn="l" defTabSz="914400" rtl="0" eaLnBrk="1" latinLnBrk="0" hangingPunct="1">
      <a:defRPr sz="3000" kern="1200">
        <a:solidFill>
          <a:schemeClr val="tx1"/>
        </a:solidFill>
        <a:latin typeface="Arial"/>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DADA"/>
    <a:srgbClr val="393939"/>
    <a:srgbClr val="3C939F"/>
    <a:srgbClr val="8B8B8B"/>
    <a:srgbClr val="EA7D00"/>
    <a:srgbClr val="5F5F5F"/>
    <a:srgbClr val="333333"/>
    <a:srgbClr val="669900"/>
    <a:srgbClr val="F2FADC"/>
    <a:srgbClr val="E7F2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407"/>
    <p:restoredTop sz="94660"/>
  </p:normalViewPr>
  <p:slideViewPr>
    <p:cSldViewPr>
      <p:cViewPr>
        <p:scale>
          <a:sx n="30" d="100"/>
          <a:sy n="30" d="100"/>
        </p:scale>
        <p:origin x="1704" y="104"/>
      </p:cViewPr>
      <p:guideLst>
        <p:guide orient="horz" pos="10368"/>
        <p:guide pos="13824"/>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tags" Target="tags/tag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png>
</file>

<file path=ppt/media/image11.png>
</file>

<file path=ppt/media/image2.png>
</file>

<file path=ppt/media/image3.tiff>
</file>

<file path=ppt/media/image4.tiff>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smtId="4294967295"/>
            </a:defPPr>
            <a:lvl1pPr>
              <a:defRPr sz="1200"/>
            </a:lvl1pPr>
          </a:lstStyle>
          <a:p>
            <a:pPr>
              <a:defRPr/>
            </a:pPr>
            <a:endParaRPr lang="en-US"/>
          </a:p>
        </p:txBody>
      </p:sp>
      <p:sp>
        <p:nvSpPr>
          <p:cNvPr id="3075" name="Rectangle 3"/>
          <p:cNvSpPr>
            <a:spLocks noGrp="1" noChangeArrowheads="1"/>
          </p:cNvSpPr>
          <p:nvPr>
            <p:ph type="dt" idx="1"/>
          </p:nvPr>
        </p:nvSpPr>
        <p:spPr bwMode="auto">
          <a:xfrm>
            <a:off x="3884613" y="0"/>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smtId="4294967295"/>
            </a:defPPr>
            <a:lvl1pPr algn="r">
              <a:defRPr sz="1200"/>
            </a:lvl1pPr>
          </a:lstStyle>
          <a:p>
            <a:pPr>
              <a:defRPr/>
            </a:pPr>
            <a:endParaRPr lang="en-US"/>
          </a:p>
        </p:txBody>
      </p:sp>
      <p:sp>
        <p:nvSpPr>
          <p:cNvPr id="30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ln>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dist="35921" dir="2700000" algn="ctr" rotWithShape="0">
                    <a:srgbClr val="808080"/>
                  </a:outerShdw>
                </a:effectLst>
              </a14:hiddenEffects>
            </a:ext>
            <a:ext uri="{53640926-AAD7-44d8-BBD7-CCE9431645EC}">
              <a14:shadowObscured xmlns="" xmlns:a14="http://schemas.microsoft.com/office/drawing/2010/main" val="1"/>
            </a:ext>
          </a:ex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smtId="4294967295"/>
            </a:def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anchor="b" anchorCtr="0" compatLnSpc="1">
            <a:prstTxWarp prst="textNoShape">
              <a:avLst/>
            </a:prstTxWarp>
          </a:bodyPr>
          <a:lstStyle>
            <a:defPPr>
              <a:defRPr kern="1200" smtId="4294967295"/>
            </a:defPPr>
            <a:lvl1pPr>
              <a:defRPr sz="1200"/>
            </a:lvl1pPr>
          </a:lstStyle>
          <a:p>
            <a:pPr>
              <a:defRPr/>
            </a:pPr>
            <a:endParaRPr lang="en-US"/>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anchor="b" anchorCtr="0" compatLnSpc="1">
            <a:prstTxWarp prst="textNoShape">
              <a:avLst/>
            </a:prstTxWarp>
          </a:bodyPr>
          <a:lstStyle>
            <a:defPPr>
              <a:defRPr kern="1200" smtId="4294967295"/>
            </a:defPPr>
            <a:lvl1pPr algn="r">
              <a:defRPr sz="1200"/>
            </a:lvl1pPr>
          </a:lstStyle>
          <a:p>
            <a:pPr>
              <a:defRPr/>
            </a:pPr>
            <a:fld id="{DC7FF369-15CD-4AE8-AD6F-0DD9E71D983D}" type="slidenum">
              <a:rPr lang="en-US"/>
              <a:pPr>
                <a:defRPr/>
              </a:pPr>
              <a:t>‹#›</a:t>
            </a:fld>
            <a:endParaRPr lang="en-US"/>
          </a:p>
        </p:txBody>
      </p:sp>
    </p:spTree>
    <p:extLst>
      <p:ext uri="{BB962C8B-B14F-4D97-AF65-F5344CB8AC3E}">
        <p14:creationId xmlns:p14="http://schemas.microsoft.com/office/powerpoint/2010/main" val="11159868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defPPr>
              <a:defRPr kern="1200" smtId="4294967295"/>
            </a:defPPr>
            <a:lvl1pPr eaLnBrk="0" hangingPunct="0">
              <a:defRPr sz="3000">
                <a:solidFill>
                  <a:schemeClr val="tx1"/>
                </a:solidFill>
                <a:latin typeface="Arial"/>
              </a:defRPr>
            </a:lvl1pPr>
            <a:lvl2pPr marL="742950" indent="-285750" eaLnBrk="0" hangingPunct="0">
              <a:defRPr sz="3000">
                <a:solidFill>
                  <a:schemeClr val="tx1"/>
                </a:solidFill>
                <a:latin typeface="Arial"/>
              </a:defRPr>
            </a:lvl2pPr>
            <a:lvl3pPr marL="1143000" indent="-228600" eaLnBrk="0" hangingPunct="0">
              <a:defRPr sz="3000">
                <a:solidFill>
                  <a:schemeClr val="tx1"/>
                </a:solidFill>
                <a:latin typeface="Arial"/>
              </a:defRPr>
            </a:lvl3pPr>
            <a:lvl4pPr marL="1600200" indent="-228600" eaLnBrk="0" hangingPunct="0">
              <a:defRPr sz="3000">
                <a:solidFill>
                  <a:schemeClr val="tx1"/>
                </a:solidFill>
                <a:latin typeface="Arial"/>
              </a:defRPr>
            </a:lvl4pPr>
            <a:lvl5pPr marL="2057400" indent="-228600" eaLnBrk="0" hangingPunct="0">
              <a:defRPr sz="3000">
                <a:solidFill>
                  <a:schemeClr val="tx1"/>
                </a:solidFill>
                <a:latin typeface="Arial"/>
              </a:defRPr>
            </a:lvl5pPr>
            <a:lvl6pPr marL="2514600" indent="-228600" eaLnBrk="0" fontAlgn="base" hangingPunct="0">
              <a:spcBef>
                <a:spcPct val="0"/>
              </a:spcBef>
              <a:spcAft>
                <a:spcPct val="0"/>
              </a:spcAft>
              <a:defRPr sz="3000">
                <a:solidFill>
                  <a:schemeClr val="tx1"/>
                </a:solidFill>
                <a:latin typeface="Arial"/>
              </a:defRPr>
            </a:lvl6pPr>
            <a:lvl7pPr marL="2971800" indent="-228600" eaLnBrk="0" fontAlgn="base" hangingPunct="0">
              <a:spcBef>
                <a:spcPct val="0"/>
              </a:spcBef>
              <a:spcAft>
                <a:spcPct val="0"/>
              </a:spcAft>
              <a:defRPr sz="3000">
                <a:solidFill>
                  <a:schemeClr val="tx1"/>
                </a:solidFill>
                <a:latin typeface="Arial"/>
              </a:defRPr>
            </a:lvl7pPr>
            <a:lvl8pPr marL="3429000" indent="-228600" eaLnBrk="0" fontAlgn="base" hangingPunct="0">
              <a:spcBef>
                <a:spcPct val="0"/>
              </a:spcBef>
              <a:spcAft>
                <a:spcPct val="0"/>
              </a:spcAft>
              <a:defRPr sz="3000">
                <a:solidFill>
                  <a:schemeClr val="tx1"/>
                </a:solidFill>
                <a:latin typeface="Arial"/>
              </a:defRPr>
            </a:lvl8pPr>
            <a:lvl9pPr marL="3886200" indent="-228600" eaLnBrk="0" fontAlgn="base" hangingPunct="0">
              <a:spcBef>
                <a:spcPct val="0"/>
              </a:spcBef>
              <a:spcAft>
                <a:spcPct val="0"/>
              </a:spcAft>
              <a:defRPr sz="3000">
                <a:solidFill>
                  <a:schemeClr val="tx1"/>
                </a:solidFill>
                <a:latin typeface="Arial"/>
              </a:defRPr>
            </a:lvl9pPr>
          </a:lstStyle>
          <a:p>
            <a:pPr eaLnBrk="1" hangingPunct="1"/>
            <a:fld id="{C5E13FED-D575-44BD-985D-CE780F31FB99}" type="slidenum">
              <a:rPr lang="en-US" sz="1200" smtClean="0"/>
              <a:pPr eaLnBrk="1" hangingPunct="1"/>
              <a:t>1</a:t>
            </a:fld>
            <a:endParaRPr lang="en-US" sz="1200" smtClean="0"/>
          </a:p>
        </p:txBody>
      </p:sp>
      <p:sp>
        <p:nvSpPr>
          <p:cNvPr id="4099" name="Rectangle 2"/>
          <p:cNvSpPr>
            <a:spLocks noGrp="1" noRot="1" noChangeAspect="1" noChangeArrowheads="1" noTextEdit="1"/>
          </p:cNvSpPr>
          <p:nvPr>
            <p:ph type="sldImg"/>
          </p:nvPr>
        </p:nvSpPr>
        <p:spPr/>
      </p:sp>
      <p:sp>
        <p:nvSpPr>
          <p:cNvPr id="4100" name="Rectangle 3"/>
          <p:cNvSpPr>
            <a:spLocks noGrp="1" noChangeArrowheads="1"/>
          </p:cNvSpPr>
          <p:nvPr>
            <p:ph type="body" idx="1"/>
          </p:nvPr>
        </p:nvSpPr>
        <p:spPr>
          <a:noFill/>
        </p:spPr>
        <p:txBody>
          <a:bodyPr/>
          <a:lstStyle>
            <a:defPPr>
              <a:defRPr kern="1200" smtId="4294967295"/>
            </a:defPPr>
          </a:lstStyle>
          <a:p>
            <a:pPr eaLnBrk="1" hangingPunct="1"/>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123" y="10226675"/>
            <a:ext cx="37306957" cy="7054850"/>
          </a:xfrm>
        </p:spPr>
        <p:txBody>
          <a:bodyPr/>
          <a:lstStyle>
            <a:defPPr>
              <a:defRPr kern="1200" smtId="4294967295"/>
            </a:defPPr>
          </a:lstStyle>
          <a:p>
            <a:r>
              <a:rPr lang="en-US" smtClean="0"/>
              <a:t>Click to edit Master title style</a:t>
            </a:r>
            <a:endParaRPr lang="en-US"/>
          </a:p>
        </p:txBody>
      </p:sp>
      <p:sp>
        <p:nvSpPr>
          <p:cNvPr id="3" name="Subtitle 2"/>
          <p:cNvSpPr>
            <a:spLocks noGrp="1"/>
          </p:cNvSpPr>
          <p:nvPr>
            <p:ph type="subTitle" idx="1"/>
          </p:nvPr>
        </p:nvSpPr>
        <p:spPr>
          <a:xfrm>
            <a:off x="6584245" y="18653125"/>
            <a:ext cx="30722711" cy="8413750"/>
          </a:xfrm>
        </p:spPr>
        <p:txBody>
          <a:bodyPr/>
          <a:lstStyle>
            <a:defPPr>
              <a:defRPr kern="1200" smtId="4294967295"/>
            </a:defPPr>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1FCB089F-6037-4808-A5EC-726053647E7B}" type="slidenum">
              <a:rPr lang="en-US"/>
              <a:pPr>
                <a:defRPr/>
              </a:pPr>
              <a:t>‹#›</a:t>
            </a:fld>
            <a:endParaRPr lang="en-US"/>
          </a:p>
        </p:txBody>
      </p:sp>
    </p:spTree>
    <p:extLst>
      <p:ext uri="{BB962C8B-B14F-4D97-AF65-F5344CB8AC3E}">
        <p14:creationId xmlns:p14="http://schemas.microsoft.com/office/powerpoint/2010/main" val="1527822527"/>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6AF7A044-11FD-4E27-B513-0D458FB4B05D}" type="slidenum">
              <a:rPr lang="en-US"/>
              <a:pPr>
                <a:defRPr/>
              </a:pPr>
              <a:t>‹#›</a:t>
            </a:fld>
            <a:endParaRPr lang="en-US"/>
          </a:p>
        </p:txBody>
      </p:sp>
    </p:spTree>
    <p:extLst>
      <p:ext uri="{BB962C8B-B14F-4D97-AF65-F5344CB8AC3E}">
        <p14:creationId xmlns:p14="http://schemas.microsoft.com/office/powerpoint/2010/main" val="182820817"/>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968" y="1319214"/>
            <a:ext cx="9874956" cy="28087638"/>
          </a:xfrm>
        </p:spPr>
        <p:txBody>
          <a:bodyPr vert="eaVert"/>
          <a:lstStyle>
            <a:defPPr>
              <a:defRPr kern="1200" smtId="4294967295"/>
            </a:defPPr>
          </a:lstStyle>
          <a:p>
            <a:r>
              <a:rPr lang="en-US" smtClean="0"/>
              <a:t>Click to edit Master title style</a:t>
            </a:r>
            <a:endParaRPr lang="en-US"/>
          </a:p>
        </p:txBody>
      </p:sp>
      <p:sp>
        <p:nvSpPr>
          <p:cNvPr id="3" name="Vertical Text Placeholder 2"/>
          <p:cNvSpPr>
            <a:spLocks noGrp="1"/>
          </p:cNvSpPr>
          <p:nvPr>
            <p:ph type="body" orient="vert" idx="1"/>
          </p:nvPr>
        </p:nvSpPr>
        <p:spPr>
          <a:xfrm>
            <a:off x="2195689" y="1319214"/>
            <a:ext cx="29490811" cy="28087638"/>
          </a:xfrm>
        </p:spPr>
        <p:txBody>
          <a:bodyPr vert="eaVert"/>
          <a:lstStyle>
            <a:defPPr>
              <a:defRPr kern="1200" smtId="4294967295"/>
            </a:def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C4A8B09D-F957-4A06-AF1F-2E1E112D5404}" type="slidenum">
              <a:rPr lang="en-US"/>
              <a:pPr>
                <a:defRPr/>
              </a:pPr>
              <a:t>‹#›</a:t>
            </a:fld>
            <a:endParaRPr lang="en-US"/>
          </a:p>
        </p:txBody>
      </p:sp>
    </p:spTree>
    <p:extLst>
      <p:ext uri="{BB962C8B-B14F-4D97-AF65-F5344CB8AC3E}">
        <p14:creationId xmlns:p14="http://schemas.microsoft.com/office/powerpoint/2010/main" val="97814988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smtClean="0"/>
              <a:t>Click to edit Master title style</a:t>
            </a:r>
            <a:endParaRPr lang="en-US"/>
          </a:p>
        </p:txBody>
      </p:sp>
      <p:sp>
        <p:nvSpPr>
          <p:cNvPr id="3" name="Content Placeholder 2"/>
          <p:cNvSpPr>
            <a:spLocks noGrp="1"/>
          </p:cNvSpPr>
          <p:nvPr>
            <p:ph idx="1"/>
          </p:nvPr>
        </p:nvSpPr>
        <p:spPr/>
        <p:txBody>
          <a:bodyPr/>
          <a:lstStyle>
            <a:defPPr>
              <a:defRPr kern="1200" smtId="4294967295"/>
            </a:def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E641C0E7-0C39-489E-BBEB-8384BC9D7485}" type="slidenum">
              <a:rPr lang="en-US"/>
              <a:pPr>
                <a:defRPr/>
              </a:pPr>
              <a:t>‹#›</a:t>
            </a:fld>
            <a:endParaRPr lang="en-US"/>
          </a:p>
        </p:txBody>
      </p:sp>
    </p:spTree>
    <p:extLst>
      <p:ext uri="{BB962C8B-B14F-4D97-AF65-F5344CB8AC3E}">
        <p14:creationId xmlns:p14="http://schemas.microsoft.com/office/powerpoint/2010/main" val="1033603455"/>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439"/>
            <a:ext cx="37306957" cy="6537325"/>
          </a:xfrm>
        </p:spPr>
        <p:txBody>
          <a:bodyPr anchor="t"/>
          <a:lstStyle>
            <a:defPPr>
              <a:defRPr kern="1200" smtId="4294967295"/>
            </a:defPPr>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1" y="13952538"/>
            <a:ext cx="37306957" cy="7200900"/>
          </a:xfrm>
        </p:spPr>
        <p:txBody>
          <a:bodyPr anchor="b"/>
          <a:lstStyle>
            <a:defPPr>
              <a:defRPr kern="1200" smtId="4294967295"/>
            </a:defPPr>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D11F452E-A8E4-4CE1-9655-29125E889951}" type="slidenum">
              <a:rPr lang="en-US"/>
              <a:pPr>
                <a:defRPr/>
              </a:pPr>
              <a:t>‹#›</a:t>
            </a:fld>
            <a:endParaRPr lang="en-US"/>
          </a:p>
        </p:txBody>
      </p:sp>
    </p:spTree>
    <p:extLst>
      <p:ext uri="{BB962C8B-B14F-4D97-AF65-F5344CB8AC3E}">
        <p14:creationId xmlns:p14="http://schemas.microsoft.com/office/powerpoint/2010/main" val="4252583345"/>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smtClean="0"/>
              <a:t>Click to edit Master title style</a:t>
            </a:r>
            <a:endParaRPr lang="en-US"/>
          </a:p>
        </p:txBody>
      </p:sp>
      <p:sp>
        <p:nvSpPr>
          <p:cNvPr id="3" name="Content Placeholder 2"/>
          <p:cNvSpPr>
            <a:spLocks noGrp="1"/>
          </p:cNvSpPr>
          <p:nvPr>
            <p:ph sz="half" idx="1"/>
          </p:nvPr>
        </p:nvSpPr>
        <p:spPr>
          <a:xfrm>
            <a:off x="2195689" y="7681914"/>
            <a:ext cx="19682178" cy="21724938"/>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013334" y="7681914"/>
            <a:ext cx="19683589" cy="21724938"/>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6F3D9962-47D2-455B-8692-003D58807FFA}" type="slidenum">
              <a:rPr lang="en-US"/>
              <a:pPr>
                <a:defRPr/>
              </a:pPr>
              <a:t>‹#›</a:t>
            </a:fld>
            <a:endParaRPr lang="en-US"/>
          </a:p>
        </p:txBody>
      </p:sp>
    </p:spTree>
    <p:extLst>
      <p:ext uri="{BB962C8B-B14F-4D97-AF65-F5344CB8AC3E}">
        <p14:creationId xmlns:p14="http://schemas.microsoft.com/office/powerpoint/2010/main" val="130906477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p:spPr>
        <p:txBody>
          <a:bodyPr/>
          <a:lstStyle>
            <a:defPPr>
              <a:defRPr kern="1200" smtId="4294967295"/>
            </a:defPPr>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278" y="7369176"/>
            <a:ext cx="19392900"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194278" y="10439401"/>
            <a:ext cx="19392900"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5555" y="7369176"/>
            <a:ext cx="19401368"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22295555" y="10439401"/>
            <a:ext cx="19401368"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4EC449C7-2544-4411-A6D9-A7181026BEAF}" type="slidenum">
              <a:rPr lang="en-US"/>
              <a:pPr>
                <a:defRPr/>
              </a:pPr>
              <a:t>‹#›</a:t>
            </a:fld>
            <a:endParaRPr lang="en-US"/>
          </a:p>
        </p:txBody>
      </p:sp>
    </p:spTree>
    <p:extLst>
      <p:ext uri="{BB962C8B-B14F-4D97-AF65-F5344CB8AC3E}">
        <p14:creationId xmlns:p14="http://schemas.microsoft.com/office/powerpoint/2010/main" val="356088251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smtClean="0"/>
              <a:t>Click to edit Master title style</a:t>
            </a:r>
            <a:endParaRPr lang="en-US"/>
          </a:p>
        </p:txBody>
      </p:sp>
      <p:sp>
        <p:nvSpPr>
          <p:cNvPr id="3"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smtId="4294967295"/>
            </a:defPPr>
            <a:lvl1pPr>
              <a:defRPr/>
            </a:lvl1pPr>
          </a:lstStyle>
          <a:p>
            <a:pPr>
              <a:defRPr/>
            </a:pPr>
            <a:fld id="{FE03D6AC-E1AB-4462-989E-5A0865C23D2A}" type="slidenum">
              <a:rPr lang="en-US"/>
              <a:pPr>
                <a:defRPr/>
              </a:pPr>
              <a:t>‹#›</a:t>
            </a:fld>
            <a:endParaRPr lang="en-US"/>
          </a:p>
        </p:txBody>
      </p:sp>
    </p:spTree>
    <p:extLst>
      <p:ext uri="{BB962C8B-B14F-4D97-AF65-F5344CB8AC3E}">
        <p14:creationId xmlns:p14="http://schemas.microsoft.com/office/powerpoint/2010/main" val="3973973647"/>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smtId="4294967295"/>
            </a:defPPr>
            <a:lvl1pPr>
              <a:defRPr/>
            </a:lvl1pPr>
          </a:lstStyle>
          <a:p>
            <a:pPr>
              <a:defRPr/>
            </a:pPr>
            <a:fld id="{FABF8EBA-EBC0-4AA1-85C3-834763B2AA78}" type="slidenum">
              <a:rPr lang="en-US"/>
              <a:pPr>
                <a:defRPr/>
              </a:pPr>
              <a:t>‹#›</a:t>
            </a:fld>
            <a:endParaRPr lang="en-US"/>
          </a:p>
        </p:txBody>
      </p:sp>
    </p:spTree>
    <p:extLst>
      <p:ext uri="{BB962C8B-B14F-4D97-AF65-F5344CB8AC3E}">
        <p14:creationId xmlns:p14="http://schemas.microsoft.com/office/powerpoint/2010/main" val="3778699357"/>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278" y="1311275"/>
            <a:ext cx="14439900" cy="5576888"/>
          </a:xfrm>
        </p:spPr>
        <p:txBody>
          <a:bodyPr anchor="b"/>
          <a:lstStyle>
            <a:defPPr>
              <a:defRPr kern="1200" smtId="4294967295"/>
            </a:defPPr>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7160523" y="1311275"/>
            <a:ext cx="24536400" cy="28093988"/>
          </a:xfrm>
        </p:spPr>
        <p:txBody>
          <a:bodyPr/>
          <a:lstStyle>
            <a:defPPr>
              <a:defRPr kern="1200" smtId="4294967295"/>
            </a:defPPr>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278" y="6888163"/>
            <a:ext cx="14439900" cy="22517100"/>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332F5167-8CBC-4FF1-941C-FB4C9DC0C8D7}" type="slidenum">
              <a:rPr lang="en-US"/>
              <a:pPr>
                <a:defRPr/>
              </a:pPr>
              <a:t>‹#›</a:t>
            </a:fld>
            <a:endParaRPr lang="en-US"/>
          </a:p>
        </p:txBody>
      </p:sp>
    </p:spTree>
    <p:extLst>
      <p:ext uri="{BB962C8B-B14F-4D97-AF65-F5344CB8AC3E}">
        <p14:creationId xmlns:p14="http://schemas.microsoft.com/office/powerpoint/2010/main" val="304515265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3545" y="23042564"/>
            <a:ext cx="26334157" cy="2720975"/>
          </a:xfrm>
        </p:spPr>
        <p:txBody>
          <a:bodyPr anchor="b"/>
          <a:lstStyle>
            <a:defPPr>
              <a:defRPr kern="1200" smtId="4294967295"/>
            </a:defPPr>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8603545" y="2941639"/>
            <a:ext cx="26334157" cy="19750088"/>
          </a:xfrm>
        </p:spPr>
        <p:txBody>
          <a:bodyPr/>
          <a:lstStyle>
            <a:defPPr>
              <a:defRPr kern="1200" smtId="4294967295"/>
            </a:defPPr>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8603545" y="25763539"/>
            <a:ext cx="26334157" cy="3862387"/>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B5629D8C-964D-4531-AEEF-CACEBA47F0D9}" type="slidenum">
              <a:rPr lang="en-US"/>
              <a:pPr>
                <a:defRPr/>
              </a:pPr>
              <a:t>‹#›</a:t>
            </a:fld>
            <a:endParaRPr lang="en-US"/>
          </a:p>
        </p:txBody>
      </p:sp>
    </p:spTree>
    <p:extLst>
      <p:ext uri="{BB962C8B-B14F-4D97-AF65-F5344CB8AC3E}">
        <p14:creationId xmlns:p14="http://schemas.microsoft.com/office/powerpoint/2010/main" val="1194094"/>
      </p:ext>
    </p:extLst>
  </p:cSld>
  <p:clrMapOvr>
    <a:masterClrMapping/>
  </p:clrMapOvr>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5513" y="1319213"/>
            <a:ext cx="39501762" cy="54864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ctr" anchorCtr="0" compatLnSpc="1">
            <a:prstTxWarp prst="textNoShape">
              <a:avLst/>
            </a:prstTxWarp>
          </a:bodyPr>
          <a:lstStyle>
            <a:defPPr>
              <a:defRPr kern="1200" smtId="4294967295"/>
            </a:defPPr>
          </a:lstStyle>
          <a:p>
            <a:pPr lvl="0"/>
            <a:r>
              <a:rPr lang="en-US" smtClean="0"/>
              <a:t>Click to edit Master title style</a:t>
            </a:r>
          </a:p>
        </p:txBody>
      </p:sp>
      <p:sp>
        <p:nvSpPr>
          <p:cNvPr id="1027" name="Rectangle 3"/>
          <p:cNvSpPr>
            <a:spLocks noGrp="1" noChangeArrowheads="1"/>
          </p:cNvSpPr>
          <p:nvPr>
            <p:ph type="body" idx="1"/>
          </p:nvPr>
        </p:nvSpPr>
        <p:spPr bwMode="auto">
          <a:xfrm>
            <a:off x="2195513" y="7681913"/>
            <a:ext cx="39501762" cy="2172493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smtId="4294967295"/>
            </a:def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2195513" y="29978350"/>
            <a:ext cx="10240962" cy="22860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smtId="4294967295"/>
            </a:defPPr>
            <a:lvl1pPr defTabSz="4703763">
              <a:defRPr sz="7200"/>
            </a:lvl1pPr>
          </a:lstStyle>
          <a:p>
            <a:pPr>
              <a:defRPr/>
            </a:pPr>
            <a:endParaRPr lang="en-US"/>
          </a:p>
        </p:txBody>
      </p:sp>
      <p:sp>
        <p:nvSpPr>
          <p:cNvPr id="1029" name="Rectangle 5"/>
          <p:cNvSpPr>
            <a:spLocks noGrp="1" noChangeArrowheads="1"/>
          </p:cNvSpPr>
          <p:nvPr>
            <p:ph type="ftr" sz="quarter" idx="3"/>
          </p:nvPr>
        </p:nvSpPr>
        <p:spPr bwMode="auto">
          <a:xfrm>
            <a:off x="14997112" y="29978350"/>
            <a:ext cx="13898562" cy="22860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smtId="4294967295"/>
            </a:defPPr>
            <a:lvl1pPr algn="ctr" defTabSz="4703763">
              <a:defRPr sz="7200"/>
            </a:lvl1pPr>
          </a:lstStyle>
          <a:p>
            <a:pPr>
              <a:defRPr/>
            </a:pPr>
            <a:endParaRPr lang="en-US"/>
          </a:p>
        </p:txBody>
      </p:sp>
      <p:sp>
        <p:nvSpPr>
          <p:cNvPr id="1030" name="Rectangle 6"/>
          <p:cNvSpPr>
            <a:spLocks noGrp="1" noChangeArrowheads="1"/>
          </p:cNvSpPr>
          <p:nvPr>
            <p:ph type="sldNum" sz="quarter" idx="4"/>
          </p:nvPr>
        </p:nvSpPr>
        <p:spPr bwMode="auto">
          <a:xfrm>
            <a:off x="31456312" y="29978350"/>
            <a:ext cx="10240962" cy="22860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470253" tIns="235127" rIns="470253" bIns="235127" anchor="t" anchorCtr="0" compatLnSpc="1">
            <a:prstTxWarp prst="textNoShape">
              <a:avLst/>
            </a:prstTxWarp>
          </a:bodyPr>
          <a:lstStyle>
            <a:defPPr>
              <a:defRPr kern="1200" smtId="4294967295"/>
            </a:defPPr>
            <a:lvl1pPr algn="r" defTabSz="4703763">
              <a:defRPr sz="7200"/>
            </a:lvl1pPr>
          </a:lstStyle>
          <a:p>
            <a:pPr>
              <a:defRPr/>
            </a:pPr>
            <a:fld id="{7920789E-004F-4528-BD99-83C2E37E877C}" type="slidenum">
              <a:rPr lang="en-US"/>
              <a:pPr>
                <a:defRPr/>
              </a:pPr>
              <a:t>‹#›</a:t>
            </a:fld>
            <a:endParaRPr lang="en-US"/>
          </a:p>
        </p:txBody>
      </p:sp>
      <p:pic>
        <p:nvPicPr>
          <p:cNvPr id="1031" name="New picture"/>
          <p:cNvPicPr/>
          <p:nvPr/>
        </p:nvPicPr>
        <p:blipFill dpi="0">
          <a:blip r:embed="rId13"/>
          <a:stretch>
            <a:fillRect/>
          </a:stretch>
        </p:blipFill>
        <p:spPr>
          <a:xfrm rot="16200000">
            <a:off x="-9245600" y="16459200"/>
            <a:ext cx="15367000" cy="1562100"/>
          </a:xfrm>
          <a:prstGeom prst="rect">
            <a:avLst/>
          </a:prstGeom>
        </p:spPr>
      </p:pic>
      <p:pic>
        <p:nvPicPr>
          <p:cNvPr id="1032" name="New picture"/>
          <p:cNvPicPr/>
          <p:nvPr/>
        </p:nvPicPr>
        <p:blipFill dpi="0">
          <a:blip r:embed="rId13"/>
          <a:stretch>
            <a:fillRect/>
          </a:stretch>
        </p:blipFill>
        <p:spPr>
          <a:xfrm rot="5400000">
            <a:off x="37769800" y="16459200"/>
            <a:ext cx="15367000" cy="1562100"/>
          </a:xfrm>
          <a:prstGeom prst="rect">
            <a:avLst/>
          </a:prstGeom>
        </p:spPr>
      </p:pic>
      <p:pic>
        <p:nvPicPr>
          <p:cNvPr id="1033" name="New picture"/>
          <p:cNvPicPr/>
          <p:nvPr/>
        </p:nvPicPr>
        <p:blipFill dpi="0">
          <a:blip r:embed="rId14"/>
          <a:stretch>
            <a:fillRect/>
          </a:stretch>
        </p:blipFill>
        <p:spPr>
          <a:xfrm>
            <a:off x="57150" y="33426400"/>
            <a:ext cx="43776900" cy="2019300"/>
          </a:xfrm>
          <a:prstGeom prst="rect">
            <a:avLst/>
          </a:prstGeom>
        </p:spPr>
      </p:pic>
      <p:sp>
        <p:nvSpPr>
          <p:cNvPr id="1034" name="New shape"/>
          <p:cNvSpPr/>
          <p:nvPr/>
        </p:nvSpPr>
        <p:spPr>
          <a:xfrm>
            <a:off x="5715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l"/>
            <a:r>
              <a:rPr sz="6360" smtId="4294967295">
                <a:solidFill>
                  <a:srgbClr val="808080"/>
                </a:solidFill>
              </a:rPr>
              <a:t>Template ID: greenapple  Size: 36x48</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4703763" rtl="0" eaLnBrk="0" fontAlgn="base" hangingPunct="0">
        <a:spcBef>
          <a:spcPct val="0"/>
        </a:spcBef>
        <a:spcAft>
          <a:spcPct val="0"/>
        </a:spcAft>
        <a:defRPr sz="22700">
          <a:solidFill>
            <a:schemeClr val="tx2"/>
          </a:solidFill>
          <a:latin typeface="+mj-lt"/>
          <a:ea typeface="+mj-ea"/>
          <a:cs typeface="+mj-cs"/>
        </a:defRPr>
      </a:lvl1pPr>
      <a:lvl2pPr algn="ctr" defTabSz="4703763" rtl="0" eaLnBrk="0" fontAlgn="base" hangingPunct="0">
        <a:spcBef>
          <a:spcPct val="0"/>
        </a:spcBef>
        <a:spcAft>
          <a:spcPct val="0"/>
        </a:spcAft>
        <a:defRPr sz="22700">
          <a:solidFill>
            <a:schemeClr val="tx2"/>
          </a:solidFill>
          <a:latin typeface="Arial"/>
        </a:defRPr>
      </a:lvl2pPr>
      <a:lvl3pPr algn="ctr" defTabSz="4703763" rtl="0" eaLnBrk="0" fontAlgn="base" hangingPunct="0">
        <a:spcBef>
          <a:spcPct val="0"/>
        </a:spcBef>
        <a:spcAft>
          <a:spcPct val="0"/>
        </a:spcAft>
        <a:defRPr sz="22700">
          <a:solidFill>
            <a:schemeClr val="tx2"/>
          </a:solidFill>
          <a:latin typeface="Arial"/>
        </a:defRPr>
      </a:lvl3pPr>
      <a:lvl4pPr algn="ctr" defTabSz="4703763" rtl="0" eaLnBrk="0" fontAlgn="base" hangingPunct="0">
        <a:spcBef>
          <a:spcPct val="0"/>
        </a:spcBef>
        <a:spcAft>
          <a:spcPct val="0"/>
        </a:spcAft>
        <a:defRPr sz="22700">
          <a:solidFill>
            <a:schemeClr val="tx2"/>
          </a:solidFill>
          <a:latin typeface="Arial"/>
        </a:defRPr>
      </a:lvl4pPr>
      <a:lvl5pPr algn="ctr" defTabSz="4703763" rtl="0" eaLnBrk="0" fontAlgn="base" hangingPunct="0">
        <a:spcBef>
          <a:spcPct val="0"/>
        </a:spcBef>
        <a:spcAft>
          <a:spcPct val="0"/>
        </a:spcAft>
        <a:defRPr sz="22700">
          <a:solidFill>
            <a:schemeClr val="tx2"/>
          </a:solidFill>
          <a:latin typeface="Arial"/>
        </a:defRPr>
      </a:lvl5pPr>
      <a:lvl6pPr marL="457200" algn="ctr" defTabSz="4703763" rtl="0" fontAlgn="base">
        <a:spcBef>
          <a:spcPct val="0"/>
        </a:spcBef>
        <a:spcAft>
          <a:spcPct val="0"/>
        </a:spcAft>
        <a:defRPr sz="22700">
          <a:solidFill>
            <a:schemeClr val="tx2"/>
          </a:solidFill>
          <a:latin typeface="Arial"/>
        </a:defRPr>
      </a:lvl6pPr>
      <a:lvl7pPr marL="914400" algn="ctr" defTabSz="4703763" rtl="0" fontAlgn="base">
        <a:spcBef>
          <a:spcPct val="0"/>
        </a:spcBef>
        <a:spcAft>
          <a:spcPct val="0"/>
        </a:spcAft>
        <a:defRPr sz="22700">
          <a:solidFill>
            <a:schemeClr val="tx2"/>
          </a:solidFill>
          <a:latin typeface="Arial"/>
        </a:defRPr>
      </a:lvl7pPr>
      <a:lvl8pPr marL="1371600" algn="ctr" defTabSz="4703763" rtl="0" fontAlgn="base">
        <a:spcBef>
          <a:spcPct val="0"/>
        </a:spcBef>
        <a:spcAft>
          <a:spcPct val="0"/>
        </a:spcAft>
        <a:defRPr sz="22700">
          <a:solidFill>
            <a:schemeClr val="tx2"/>
          </a:solidFill>
          <a:latin typeface="Arial"/>
        </a:defRPr>
      </a:lvl8pPr>
      <a:lvl9pPr marL="1828800" algn="ctr" defTabSz="4703763" rtl="0" fontAlgn="base">
        <a:spcBef>
          <a:spcPct val="0"/>
        </a:spcBef>
        <a:spcAft>
          <a:spcPct val="0"/>
        </a:spcAft>
        <a:defRPr sz="22700">
          <a:solidFill>
            <a:schemeClr val="tx2"/>
          </a:solidFill>
          <a:latin typeface="Arial"/>
        </a:defRPr>
      </a:lvl9pPr>
    </p:titleStyle>
    <p:bodyStyle>
      <a:defPPr>
        <a:defRPr kern="1200" smtId="4294967295"/>
      </a:defPPr>
      <a:lvl1pPr marL="1765300" indent="-1765300" algn="l" defTabSz="4703763" rtl="0" eaLnBrk="0" fontAlgn="base" hangingPunct="0">
        <a:spcBef>
          <a:spcPct val="20000"/>
        </a:spcBef>
        <a:spcAft>
          <a:spcPct val="0"/>
        </a:spcAft>
        <a:buChar char="•"/>
        <a:defRPr sz="16500">
          <a:solidFill>
            <a:schemeClr val="tx1"/>
          </a:solidFill>
          <a:latin typeface="+mn-lt"/>
          <a:ea typeface="+mn-ea"/>
          <a:cs typeface="+mn-cs"/>
        </a:defRPr>
      </a:lvl1pPr>
      <a:lvl2pPr marL="3822700" indent="-1471613" algn="l" defTabSz="4703763" rtl="0" eaLnBrk="0" fontAlgn="base" hangingPunct="0">
        <a:spcBef>
          <a:spcPct val="20000"/>
        </a:spcBef>
        <a:spcAft>
          <a:spcPct val="0"/>
        </a:spcAft>
        <a:buChar char="–"/>
        <a:defRPr sz="14400">
          <a:solidFill>
            <a:schemeClr val="tx1"/>
          </a:solidFill>
          <a:latin typeface="+mn-lt"/>
        </a:defRPr>
      </a:lvl2pPr>
      <a:lvl3pPr marL="5880100" indent="-1176338" algn="l" defTabSz="4703763" rtl="0" eaLnBrk="0" fontAlgn="base" hangingPunct="0">
        <a:spcBef>
          <a:spcPct val="20000"/>
        </a:spcBef>
        <a:spcAft>
          <a:spcPct val="0"/>
        </a:spcAft>
        <a:buChar char="•"/>
        <a:defRPr sz="12300">
          <a:solidFill>
            <a:schemeClr val="tx1"/>
          </a:solidFill>
          <a:latin typeface="+mn-lt"/>
        </a:defRPr>
      </a:lvl3pPr>
      <a:lvl4pPr marL="8229600" indent="-1176338" algn="l" defTabSz="4703763" rtl="0" eaLnBrk="0" fontAlgn="base" hangingPunct="0">
        <a:spcBef>
          <a:spcPct val="20000"/>
        </a:spcBef>
        <a:spcAft>
          <a:spcPct val="0"/>
        </a:spcAft>
        <a:buChar char="–"/>
        <a:defRPr sz="10400">
          <a:solidFill>
            <a:schemeClr val="tx1"/>
          </a:solidFill>
          <a:latin typeface="+mn-lt"/>
        </a:defRPr>
      </a:lvl4pPr>
      <a:lvl5pPr marL="10580688" indent="-1174750" algn="l" defTabSz="4703763" rtl="0" eaLnBrk="0" fontAlgn="base" hangingPunct="0">
        <a:spcBef>
          <a:spcPct val="20000"/>
        </a:spcBef>
        <a:spcAft>
          <a:spcPct val="0"/>
        </a:spcAft>
        <a:buChar char="»"/>
        <a:defRPr sz="10400">
          <a:solidFill>
            <a:schemeClr val="tx1"/>
          </a:solidFill>
          <a:latin typeface="+mn-lt"/>
        </a:defRPr>
      </a:lvl5pPr>
      <a:lvl6pPr marL="11037888" indent="-1174750" algn="l" defTabSz="4703763" rtl="0" fontAlgn="base">
        <a:spcBef>
          <a:spcPct val="20000"/>
        </a:spcBef>
        <a:spcAft>
          <a:spcPct val="0"/>
        </a:spcAft>
        <a:buChar char="»"/>
        <a:defRPr sz="10400">
          <a:solidFill>
            <a:schemeClr val="tx1"/>
          </a:solidFill>
          <a:latin typeface="+mn-lt"/>
        </a:defRPr>
      </a:lvl6pPr>
      <a:lvl7pPr marL="11495088" indent="-1174750" algn="l" defTabSz="4703763" rtl="0" fontAlgn="base">
        <a:spcBef>
          <a:spcPct val="20000"/>
        </a:spcBef>
        <a:spcAft>
          <a:spcPct val="0"/>
        </a:spcAft>
        <a:buChar char="»"/>
        <a:defRPr sz="10400">
          <a:solidFill>
            <a:schemeClr val="tx1"/>
          </a:solidFill>
          <a:latin typeface="+mn-lt"/>
        </a:defRPr>
      </a:lvl7pPr>
      <a:lvl8pPr marL="11952288" indent="-1174750" algn="l" defTabSz="4703763" rtl="0" fontAlgn="base">
        <a:spcBef>
          <a:spcPct val="20000"/>
        </a:spcBef>
        <a:spcAft>
          <a:spcPct val="0"/>
        </a:spcAft>
        <a:buChar char="»"/>
        <a:defRPr sz="10400">
          <a:solidFill>
            <a:schemeClr val="tx1"/>
          </a:solidFill>
          <a:latin typeface="+mn-lt"/>
        </a:defRPr>
      </a:lvl8pPr>
      <a:lvl9pPr marL="12409488" indent="-1174750" algn="l" defTabSz="4703763" rtl="0" fontAlgn="base">
        <a:spcBef>
          <a:spcPct val="20000"/>
        </a:spcBef>
        <a:spcAft>
          <a:spcPct val="0"/>
        </a:spcAft>
        <a:buChar char="»"/>
        <a:defRPr sz="10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png"/><Relationship Id="rId6" Type="http://schemas.openxmlformats.org/officeDocument/2006/relationships/image" Target="../media/image6.tiff"/><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png"/><Relationship Id="rId11"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chemeClr val="bg1">
                <a:lumMod val="85000"/>
              </a:schemeClr>
            </a:gs>
            <a:gs pos="75000">
              <a:srgbClr val="F8F8F8"/>
            </a:gs>
          </a:gsLst>
          <a:lin ang="5400000" scaled="1"/>
          <a:tileRect/>
        </a:gradFill>
        <a:effectLst/>
      </p:bgPr>
    </p:bg>
    <p:spTree>
      <p:nvGrpSpPr>
        <p:cNvPr id="1" name=""/>
        <p:cNvGrpSpPr/>
        <p:nvPr/>
      </p:nvGrpSpPr>
      <p:grpSpPr>
        <a:xfrm>
          <a:off x="0" y="0"/>
          <a:ext cx="0" cy="0"/>
          <a:chOff x="0" y="0"/>
          <a:chExt cx="0" cy="0"/>
        </a:xfrm>
      </p:grpSpPr>
      <p:sp>
        <p:nvSpPr>
          <p:cNvPr id="378" name="Rectangle 6"/>
          <p:cNvSpPr>
            <a:spLocks noChangeArrowheads="1"/>
          </p:cNvSpPr>
          <p:nvPr/>
        </p:nvSpPr>
        <p:spPr bwMode="auto">
          <a:xfrm>
            <a:off x="0" y="-76200"/>
            <a:ext cx="43922275" cy="3896386"/>
          </a:xfrm>
          <a:prstGeom prst="rect">
            <a:avLst/>
          </a:prstGeom>
          <a:solidFill>
            <a:schemeClr val="bg1"/>
          </a:solidFill>
          <a:ln w="38100">
            <a:noFill/>
            <a:miter lim="800000"/>
          </a:ln>
        </p:spPr>
        <p:txBody>
          <a:bodyPr lIns="137160" tIns="68580" rIns="137160" bIns="68580" anchor="ctr"/>
          <a:lstStyle>
            <a:defPPr>
              <a:defRPr kern="1200" smtId="4294967295"/>
            </a:defPPr>
          </a:lstStyle>
          <a:p>
            <a:pPr algn="ctr" defTabSz="4703763"/>
            <a:endParaRPr lang="en-US" sz="5400" b="1" dirty="0">
              <a:solidFill>
                <a:schemeClr val="bg1">
                  <a:lumMod val="50000"/>
                </a:schemeClr>
              </a:solidFill>
              <a:latin typeface="+mj-lt"/>
            </a:endParaRPr>
          </a:p>
        </p:txBody>
      </p:sp>
      <p:sp>
        <p:nvSpPr>
          <p:cNvPr id="2051" name="Rectangle 7"/>
          <p:cNvSpPr>
            <a:spLocks noChangeArrowheads="1"/>
          </p:cNvSpPr>
          <p:nvPr/>
        </p:nvSpPr>
        <p:spPr bwMode="auto">
          <a:xfrm>
            <a:off x="0" y="4343400"/>
            <a:ext cx="10358438" cy="1028700"/>
          </a:xfrm>
          <a:prstGeom prst="rect">
            <a:avLst/>
          </a:prstGeom>
          <a:solidFill>
            <a:srgbClr val="3C939F"/>
          </a:solidFill>
          <a:ln w="28575" cmpd="sng">
            <a:solidFill>
              <a:schemeClr val="tx1"/>
            </a:solidFill>
          </a:ln>
        </p:spPr>
        <p:txBody>
          <a:bodyPr wrap="none" lIns="137160" tIns="68580" rIns="137160" bIns="68580" anchor="ctr"/>
          <a:lstStyle>
            <a:defPPr>
              <a:defRPr kern="1200" smtId="4294967295"/>
            </a:defPPr>
          </a:lstStyle>
          <a:p>
            <a:pPr algn="ctr" defTabSz="4703763"/>
            <a:r>
              <a:rPr lang="en-US" sz="5700" b="1" dirty="0">
                <a:solidFill>
                  <a:schemeClr val="bg1"/>
                </a:solidFill>
                <a:latin typeface="+mj-lt"/>
              </a:rPr>
              <a:t>Background</a:t>
            </a:r>
          </a:p>
        </p:txBody>
      </p:sp>
      <p:sp>
        <p:nvSpPr>
          <p:cNvPr id="2052" name="Rectangle 14"/>
          <p:cNvSpPr>
            <a:spLocks noChangeArrowheads="1"/>
          </p:cNvSpPr>
          <p:nvPr/>
        </p:nvSpPr>
        <p:spPr bwMode="auto">
          <a:xfrm>
            <a:off x="0" y="13830300"/>
            <a:ext cx="10358438" cy="1028700"/>
          </a:xfrm>
          <a:prstGeom prst="rect">
            <a:avLst/>
          </a:prstGeom>
          <a:solidFill>
            <a:srgbClr val="3C939F"/>
          </a:solidFill>
          <a:ln w="28575" cmpd="sng">
            <a:solidFill>
              <a:srgbClr val="000000"/>
            </a:solidFill>
          </a:ln>
        </p:spPr>
        <p:txBody>
          <a:bodyPr wrap="none" lIns="137160" tIns="68580" rIns="137160" bIns="68580" anchor="ctr"/>
          <a:lstStyle>
            <a:defPPr>
              <a:defRPr kern="1200" smtId="4294967295"/>
            </a:defPPr>
          </a:lstStyle>
          <a:p>
            <a:pPr algn="ctr" defTabSz="4703763"/>
            <a:r>
              <a:rPr lang="en-US" sz="5700" b="1" dirty="0">
                <a:solidFill>
                  <a:srgbClr val="FFFFFF"/>
                </a:solidFill>
                <a:latin typeface="+mj-lt"/>
              </a:rPr>
              <a:t>Objectives</a:t>
            </a:r>
          </a:p>
        </p:txBody>
      </p:sp>
      <p:sp>
        <p:nvSpPr>
          <p:cNvPr id="2053" name="Rectangle 8"/>
          <p:cNvSpPr>
            <a:spLocks noChangeArrowheads="1"/>
          </p:cNvSpPr>
          <p:nvPr/>
        </p:nvSpPr>
        <p:spPr bwMode="auto">
          <a:xfrm>
            <a:off x="0" y="22877462"/>
            <a:ext cx="10358437" cy="1028700"/>
          </a:xfrm>
          <a:prstGeom prst="rect">
            <a:avLst/>
          </a:prstGeom>
          <a:solidFill>
            <a:srgbClr val="3C939F"/>
          </a:solidFill>
          <a:ln w="28575" cmpd="sng">
            <a:solidFill>
              <a:srgbClr val="000000"/>
            </a:solidFill>
          </a:ln>
        </p:spPr>
        <p:txBody>
          <a:bodyPr wrap="none" lIns="137160" tIns="68580" rIns="137160" bIns="68580" anchor="ctr"/>
          <a:lstStyle>
            <a:defPPr>
              <a:defRPr kern="1200" smtId="4294967295"/>
            </a:defPPr>
          </a:lstStyle>
          <a:p>
            <a:pPr algn="ctr" defTabSz="4703763"/>
            <a:r>
              <a:rPr lang="en-US" sz="5700" b="1" dirty="0" smtClean="0">
                <a:solidFill>
                  <a:schemeClr val="bg1"/>
                </a:solidFill>
                <a:latin typeface="+mj-lt"/>
              </a:rPr>
              <a:t>Approach</a:t>
            </a:r>
            <a:endParaRPr lang="en-US" sz="5700" b="1" dirty="0">
              <a:solidFill>
                <a:schemeClr val="bg1"/>
              </a:solidFill>
              <a:latin typeface="+mj-lt"/>
            </a:endParaRPr>
          </a:p>
        </p:txBody>
      </p:sp>
      <p:sp>
        <p:nvSpPr>
          <p:cNvPr id="2054" name="Rectangle 9"/>
          <p:cNvSpPr>
            <a:spLocks noChangeArrowheads="1"/>
          </p:cNvSpPr>
          <p:nvPr/>
        </p:nvSpPr>
        <p:spPr bwMode="auto">
          <a:xfrm>
            <a:off x="22355174" y="4361369"/>
            <a:ext cx="10358438" cy="1028700"/>
          </a:xfrm>
          <a:prstGeom prst="rect">
            <a:avLst/>
          </a:prstGeom>
          <a:solidFill>
            <a:srgbClr val="3C939F"/>
          </a:solidFill>
          <a:ln w="28575" cmpd="sng">
            <a:solidFill>
              <a:srgbClr val="000000"/>
            </a:solidFill>
          </a:ln>
        </p:spPr>
        <p:txBody>
          <a:bodyPr wrap="none" lIns="137160" tIns="68580" rIns="137160" bIns="68580" anchor="ctr"/>
          <a:lstStyle>
            <a:defPPr>
              <a:defRPr kern="1200" smtId="4294967295"/>
            </a:defPPr>
          </a:lstStyle>
          <a:p>
            <a:pPr algn="ctr" defTabSz="4703763"/>
            <a:r>
              <a:rPr lang="en-US" sz="5700" b="1" dirty="0">
                <a:solidFill>
                  <a:srgbClr val="FFFFFF"/>
                </a:solidFill>
                <a:latin typeface="+mj-lt"/>
              </a:rPr>
              <a:t>Results</a:t>
            </a:r>
          </a:p>
        </p:txBody>
      </p:sp>
      <p:sp>
        <p:nvSpPr>
          <p:cNvPr id="2055" name="Rectangle 16"/>
          <p:cNvSpPr>
            <a:spLocks noChangeArrowheads="1"/>
          </p:cNvSpPr>
          <p:nvPr/>
        </p:nvSpPr>
        <p:spPr bwMode="auto">
          <a:xfrm>
            <a:off x="22355174" y="24244187"/>
            <a:ext cx="10358438" cy="1028700"/>
          </a:xfrm>
          <a:prstGeom prst="rect">
            <a:avLst/>
          </a:prstGeom>
          <a:solidFill>
            <a:srgbClr val="3C939F"/>
          </a:solidFill>
          <a:ln w="28575" cmpd="sng">
            <a:solidFill>
              <a:srgbClr val="000000"/>
            </a:solidFill>
          </a:ln>
        </p:spPr>
        <p:txBody>
          <a:bodyPr wrap="none" lIns="137160" tIns="68580" rIns="137160" bIns="68580" anchor="ctr"/>
          <a:lstStyle>
            <a:defPPr>
              <a:defRPr kern="1200" smtId="4294967295"/>
            </a:defPPr>
          </a:lstStyle>
          <a:p>
            <a:pPr algn="ctr" defTabSz="4703763"/>
            <a:r>
              <a:rPr lang="en-US" sz="5700" b="1" dirty="0" smtClean="0">
                <a:solidFill>
                  <a:srgbClr val="FFFFFF"/>
                </a:solidFill>
                <a:latin typeface="+mj-lt"/>
              </a:rPr>
              <a:t>Web App</a:t>
            </a:r>
            <a:endParaRPr lang="en-US" sz="5700" b="1" dirty="0">
              <a:solidFill>
                <a:srgbClr val="FFFFFF"/>
              </a:solidFill>
              <a:latin typeface="+mj-lt"/>
            </a:endParaRPr>
          </a:p>
        </p:txBody>
      </p:sp>
      <p:sp>
        <p:nvSpPr>
          <p:cNvPr id="2056" name="Rectangle 10"/>
          <p:cNvSpPr>
            <a:spLocks noChangeArrowheads="1"/>
          </p:cNvSpPr>
          <p:nvPr/>
        </p:nvSpPr>
        <p:spPr bwMode="auto">
          <a:xfrm>
            <a:off x="33532762" y="4341399"/>
            <a:ext cx="10358437" cy="1028700"/>
          </a:xfrm>
          <a:prstGeom prst="rect">
            <a:avLst/>
          </a:prstGeom>
          <a:solidFill>
            <a:srgbClr val="3C939F"/>
          </a:solidFill>
          <a:ln w="28575" cmpd="sng">
            <a:solidFill>
              <a:srgbClr val="000000"/>
            </a:solidFill>
          </a:ln>
        </p:spPr>
        <p:txBody>
          <a:bodyPr wrap="none" lIns="137160" tIns="68580" rIns="137160" bIns="68580" anchor="ctr"/>
          <a:lstStyle>
            <a:defPPr>
              <a:defRPr kern="1200" smtId="4294967295"/>
            </a:defPPr>
          </a:lstStyle>
          <a:p>
            <a:pPr algn="ctr" defTabSz="4703763"/>
            <a:r>
              <a:rPr lang="en-US" sz="5700" b="1" dirty="0">
                <a:solidFill>
                  <a:srgbClr val="FFFFFF"/>
                </a:solidFill>
                <a:latin typeface="+mj-lt"/>
              </a:rPr>
              <a:t>Conclusion</a:t>
            </a:r>
          </a:p>
        </p:txBody>
      </p:sp>
      <p:sp>
        <p:nvSpPr>
          <p:cNvPr id="2057" name="Rectangle 18"/>
          <p:cNvSpPr>
            <a:spLocks noChangeArrowheads="1"/>
          </p:cNvSpPr>
          <p:nvPr/>
        </p:nvSpPr>
        <p:spPr bwMode="auto">
          <a:xfrm>
            <a:off x="33532762" y="24244187"/>
            <a:ext cx="10358437" cy="1028700"/>
          </a:xfrm>
          <a:prstGeom prst="rect">
            <a:avLst/>
          </a:prstGeom>
          <a:solidFill>
            <a:srgbClr val="3C939F"/>
          </a:solidFill>
          <a:ln w="28575" cmpd="sng">
            <a:solidFill>
              <a:srgbClr val="000000"/>
            </a:solidFill>
          </a:ln>
        </p:spPr>
        <p:txBody>
          <a:bodyPr wrap="none" lIns="137160" tIns="68580" rIns="137160" bIns="68580" anchor="ctr"/>
          <a:lstStyle>
            <a:defPPr>
              <a:defRPr kern="1200" smtId="4294967295"/>
            </a:defPPr>
          </a:lstStyle>
          <a:p>
            <a:pPr algn="ctr" defTabSz="4703763"/>
            <a:r>
              <a:rPr lang="en-US" sz="5700" b="1" dirty="0">
                <a:solidFill>
                  <a:srgbClr val="FFFFFF"/>
                </a:solidFill>
                <a:latin typeface="+mj-lt"/>
              </a:rPr>
              <a:t>References</a:t>
            </a:r>
          </a:p>
        </p:txBody>
      </p:sp>
      <p:sp>
        <p:nvSpPr>
          <p:cNvPr id="2063" name="Text Box 403"/>
          <p:cNvSpPr txBox="1">
            <a:spLocks noChangeArrowheads="1"/>
          </p:cNvSpPr>
          <p:nvPr/>
        </p:nvSpPr>
        <p:spPr bwMode="auto">
          <a:xfrm>
            <a:off x="4762" y="24892129"/>
            <a:ext cx="10358438" cy="7340471"/>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457200" tIns="68580" rIns="137160" bIns="68580">
            <a:spAutoFit/>
          </a:bodyPr>
          <a:lstStyle>
            <a:defPPr>
              <a:defRPr kern="1200" smtId="4294967295"/>
            </a:defPPr>
            <a:lvl1pPr defTabSz="4703763" eaLnBrk="0" hangingPunct="0">
              <a:defRPr sz="3000">
                <a:solidFill>
                  <a:schemeClr val="tx1"/>
                </a:solidFill>
                <a:latin typeface="Arial"/>
              </a:defRPr>
            </a:lvl1pPr>
            <a:lvl2pPr marL="742950" indent="-285750" defTabSz="4703763" eaLnBrk="0" hangingPunct="0">
              <a:defRPr sz="3000">
                <a:solidFill>
                  <a:schemeClr val="tx1"/>
                </a:solidFill>
                <a:latin typeface="Arial"/>
              </a:defRPr>
            </a:lvl2pPr>
            <a:lvl3pPr marL="1143000" indent="-228600" defTabSz="4703763" eaLnBrk="0" hangingPunct="0">
              <a:defRPr sz="3000">
                <a:solidFill>
                  <a:schemeClr val="tx1"/>
                </a:solidFill>
                <a:latin typeface="Arial"/>
              </a:defRPr>
            </a:lvl3pPr>
            <a:lvl4pPr marL="1600200" indent="-228600" defTabSz="4703763" eaLnBrk="0" hangingPunct="0">
              <a:defRPr sz="3000">
                <a:solidFill>
                  <a:schemeClr val="tx1"/>
                </a:solidFill>
                <a:latin typeface="Arial"/>
              </a:defRPr>
            </a:lvl4pPr>
            <a:lvl5pPr marL="2057400" indent="-228600" defTabSz="4703763" eaLnBrk="0" hangingPunct="0">
              <a:defRPr sz="3000">
                <a:solidFill>
                  <a:schemeClr val="tx1"/>
                </a:solidFill>
                <a:latin typeface="Arial"/>
              </a:defRPr>
            </a:lvl5pPr>
            <a:lvl6pPr marL="2514600" indent="-228600" defTabSz="4703763" eaLnBrk="0" fontAlgn="base" hangingPunct="0">
              <a:spcBef>
                <a:spcPct val="0"/>
              </a:spcBef>
              <a:spcAft>
                <a:spcPct val="0"/>
              </a:spcAft>
              <a:defRPr sz="3000">
                <a:solidFill>
                  <a:schemeClr val="tx1"/>
                </a:solidFill>
                <a:latin typeface="Arial"/>
              </a:defRPr>
            </a:lvl6pPr>
            <a:lvl7pPr marL="2971800" indent="-228600" defTabSz="4703763" eaLnBrk="0" fontAlgn="base" hangingPunct="0">
              <a:spcBef>
                <a:spcPct val="0"/>
              </a:spcBef>
              <a:spcAft>
                <a:spcPct val="0"/>
              </a:spcAft>
              <a:defRPr sz="3000">
                <a:solidFill>
                  <a:schemeClr val="tx1"/>
                </a:solidFill>
                <a:latin typeface="Arial"/>
              </a:defRPr>
            </a:lvl7pPr>
            <a:lvl8pPr marL="3429000" indent="-228600" defTabSz="4703763" eaLnBrk="0" fontAlgn="base" hangingPunct="0">
              <a:spcBef>
                <a:spcPct val="0"/>
              </a:spcBef>
              <a:spcAft>
                <a:spcPct val="0"/>
              </a:spcAft>
              <a:defRPr sz="3000">
                <a:solidFill>
                  <a:schemeClr val="tx1"/>
                </a:solidFill>
                <a:latin typeface="Arial"/>
              </a:defRPr>
            </a:lvl8pPr>
            <a:lvl9pPr marL="3886200" indent="-228600" defTabSz="4703763" eaLnBrk="0" fontAlgn="base" hangingPunct="0">
              <a:spcBef>
                <a:spcPct val="0"/>
              </a:spcBef>
              <a:spcAft>
                <a:spcPct val="0"/>
              </a:spcAft>
              <a:defRPr sz="3000">
                <a:solidFill>
                  <a:schemeClr val="tx1"/>
                </a:solidFill>
                <a:latin typeface="Arial"/>
              </a:defRPr>
            </a:lvl9pPr>
          </a:lstStyle>
          <a:p>
            <a:pPr eaLnBrk="1" hangingPunct="1">
              <a:spcBef>
                <a:spcPct val="50000"/>
              </a:spcBef>
            </a:pPr>
            <a:r>
              <a:rPr lang="en-US" sz="3600" i="1" dirty="0" smtClean="0">
                <a:solidFill>
                  <a:srgbClr val="393939"/>
                </a:solidFill>
                <a:latin typeface="Gill Sans" pitchFamily="34" charset="0"/>
              </a:rPr>
              <a:t>In order to aggregate the data necessary to construct the model, I scraped the online basketball data basketball-reference to retrieve both career college statistics and rookie-year NBA statistics, using rookie-year data to get the most accurate reflection of out-of-the-box production for college players. By starting with college statistics rather than trying to translate from other various leagues (D-League, international, etc.), I was able to tap into an immense data set on the college side — and since the NCAA remains the largest point of entry for incoming NBA players, I guaranteed myself a large enough set of NBA rookies for the output end of the model.</a:t>
            </a:r>
          </a:p>
        </p:txBody>
      </p:sp>
      <p:sp>
        <p:nvSpPr>
          <p:cNvPr id="2455" name="Text Box 407"/>
          <p:cNvSpPr txBox="1">
            <a:spLocks noChangeArrowheads="1"/>
          </p:cNvSpPr>
          <p:nvPr/>
        </p:nvSpPr>
        <p:spPr bwMode="auto">
          <a:xfrm>
            <a:off x="33529098" y="6075074"/>
            <a:ext cx="9820765" cy="1604747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137160" rIns="457200">
            <a:spAutoFit/>
          </a:bodyPr>
          <a:lstStyle>
            <a:defPPr>
              <a:defRPr kern="1200" smtId="4294967295"/>
            </a:defPPr>
            <a:lvl1pPr defTabSz="4703763">
              <a:defRPr>
                <a:solidFill>
                  <a:schemeClr val="tx1"/>
                </a:solidFill>
                <a:latin typeface="Arial"/>
              </a:defRPr>
            </a:lvl1pPr>
            <a:lvl2pPr defTabSz="4703763">
              <a:defRPr>
                <a:solidFill>
                  <a:schemeClr val="tx1"/>
                </a:solidFill>
                <a:latin typeface="Arial"/>
              </a:defRPr>
            </a:lvl2pPr>
            <a:lvl3pPr defTabSz="4703763">
              <a:defRPr>
                <a:solidFill>
                  <a:schemeClr val="tx1"/>
                </a:solidFill>
                <a:latin typeface="Arial"/>
              </a:defRPr>
            </a:lvl3pPr>
            <a:lvl4pPr defTabSz="4703763">
              <a:defRPr>
                <a:solidFill>
                  <a:schemeClr val="tx1"/>
                </a:solidFill>
                <a:latin typeface="Arial"/>
              </a:defRPr>
            </a:lvl4pPr>
            <a:lvl5pPr defTabSz="4703763">
              <a:defRPr>
                <a:solidFill>
                  <a:schemeClr val="tx1"/>
                </a:solidFill>
                <a:latin typeface="Arial"/>
              </a:defRPr>
            </a:lvl5pPr>
            <a:lvl6pPr defTabSz="4703763" fontAlgn="base">
              <a:spcBef>
                <a:spcPct val="0"/>
              </a:spcBef>
              <a:spcAft>
                <a:spcPct val="0"/>
              </a:spcAft>
              <a:defRPr>
                <a:solidFill>
                  <a:schemeClr val="tx1"/>
                </a:solidFill>
                <a:latin typeface="Arial"/>
              </a:defRPr>
            </a:lvl6pPr>
            <a:lvl7pPr defTabSz="4703763" fontAlgn="base">
              <a:spcBef>
                <a:spcPct val="0"/>
              </a:spcBef>
              <a:spcAft>
                <a:spcPct val="0"/>
              </a:spcAft>
              <a:defRPr>
                <a:solidFill>
                  <a:schemeClr val="tx1"/>
                </a:solidFill>
                <a:latin typeface="Arial"/>
              </a:defRPr>
            </a:lvl7pPr>
            <a:lvl8pPr defTabSz="4703763" fontAlgn="base">
              <a:spcBef>
                <a:spcPct val="0"/>
              </a:spcBef>
              <a:spcAft>
                <a:spcPct val="0"/>
              </a:spcAft>
              <a:defRPr>
                <a:solidFill>
                  <a:schemeClr val="tx1"/>
                </a:solidFill>
                <a:latin typeface="Arial"/>
              </a:defRPr>
            </a:lvl8pPr>
            <a:lvl9pPr defTabSz="4703763" fontAlgn="base">
              <a:spcBef>
                <a:spcPct val="0"/>
              </a:spcBef>
              <a:spcAft>
                <a:spcPct val="0"/>
              </a:spcAft>
              <a:defRPr>
                <a:solidFill>
                  <a:schemeClr val="tx1"/>
                </a:solidFill>
                <a:latin typeface="Arial"/>
              </a:defRPr>
            </a:lvl9pPr>
          </a:lstStyle>
          <a:p>
            <a:pPr>
              <a:lnSpc>
                <a:spcPct val="110000"/>
              </a:lnSpc>
              <a:defRPr/>
            </a:pPr>
            <a:r>
              <a:rPr lang="en-US" sz="3600" i="1" dirty="0" smtClean="0">
                <a:solidFill>
                  <a:srgbClr val="393939"/>
                </a:solidFill>
                <a:latin typeface="Gill Sans" pitchFamily="34" charset="0"/>
              </a:rPr>
              <a:t>The </a:t>
            </a:r>
            <a:r>
              <a:rPr lang="en-US" sz="3600" i="1" dirty="0" err="1" smtClean="0">
                <a:solidFill>
                  <a:srgbClr val="393939"/>
                </a:solidFill>
                <a:latin typeface="Gill Sans" pitchFamily="34" charset="0"/>
              </a:rPr>
              <a:t>Hooplicator</a:t>
            </a:r>
            <a:r>
              <a:rPr lang="en-US" sz="3600" i="1" dirty="0" smtClean="0">
                <a:solidFill>
                  <a:srgbClr val="393939"/>
                </a:solidFill>
                <a:latin typeface="Gill Sans" pitchFamily="34" charset="0"/>
              </a:rPr>
              <a:t> model was best able to predict 3-point statistics, all three rebounding statistic rates, assist rate, block rate and shooting tendencies.</a:t>
            </a:r>
          </a:p>
          <a:p>
            <a:pPr eaLnBrk="1" hangingPunct="1">
              <a:spcBef>
                <a:spcPct val="50000"/>
              </a:spcBef>
            </a:pPr>
            <a:r>
              <a:rPr lang="en-US" sz="3600" i="1" dirty="0" smtClean="0">
                <a:solidFill>
                  <a:srgbClr val="393939"/>
                </a:solidFill>
                <a:latin typeface="Gill Sans" pitchFamily="34" charset="0"/>
              </a:rPr>
              <a:t>Cross-referencing these statistics against the probability distributions for each statistic, we can see that while it is easy to find players who fancy themselves 3-point shooters, it is much more difficult to find players who one can actually expect to make NBA 3-pointers at even a league average rate.</a:t>
            </a:r>
          </a:p>
          <a:p>
            <a:pPr>
              <a:spcBef>
                <a:spcPct val="50000"/>
              </a:spcBef>
            </a:pPr>
            <a:r>
              <a:rPr lang="en-US" sz="3600" i="1" dirty="0" smtClean="0">
                <a:solidFill>
                  <a:srgbClr val="393939"/>
                </a:solidFill>
                <a:latin typeface="Gill Sans" pitchFamily="34" charset="0"/>
              </a:rPr>
              <a:t>On the flip side, offensive rebounding is an area where there is a healthy distribution of players who could be expected to produce at an average level or better, same with creating steals and getting to the free throw line — though it must be stressed that this is in comparison to the league average mark. It would likely prove much more difficult to find players able to get to the free throw line with the frequency of a James Harden or Jimmy Butler.</a:t>
            </a:r>
          </a:p>
          <a:p>
            <a:pPr eaLnBrk="1" hangingPunct="1">
              <a:spcBef>
                <a:spcPct val="50000"/>
              </a:spcBef>
            </a:pPr>
            <a:r>
              <a:rPr lang="en-US" sz="3600" i="1" dirty="0" smtClean="0">
                <a:solidFill>
                  <a:srgbClr val="393939"/>
                </a:solidFill>
                <a:latin typeface="Gill Sans" pitchFamily="34" charset="0"/>
              </a:rPr>
              <a:t>In lieu of being able to continue to improve upon the model itself, the next step to utilize this information will be to either construct a similar type of model or use clustering to try to determine how much teams are paying for each individual skill/statistic. By assigning a cost variable to each, we can further elucidate which skills are being overvalued by teams and which may exist as market inefficiencies with a strong value-to-cost ratio.</a:t>
            </a:r>
          </a:p>
        </p:txBody>
      </p:sp>
      <p:sp>
        <p:nvSpPr>
          <p:cNvPr id="2068" name="Text Box 408"/>
          <p:cNvSpPr txBox="1">
            <a:spLocks noChangeArrowheads="1"/>
          </p:cNvSpPr>
          <p:nvPr/>
        </p:nvSpPr>
        <p:spPr bwMode="auto">
          <a:xfrm>
            <a:off x="22553612" y="19169682"/>
            <a:ext cx="10160000" cy="3690318"/>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137160" tIns="45720" rIns="137160" bIns="45720"/>
          <a:lstStyle>
            <a:defPPr>
              <a:defRPr kern="1200" smtId="4294967295"/>
            </a:defPPr>
            <a:lvl1pPr defTabSz="4703763" eaLnBrk="0" hangingPunct="0">
              <a:defRPr sz="3000">
                <a:solidFill>
                  <a:schemeClr val="tx1"/>
                </a:solidFill>
                <a:latin typeface="Arial"/>
              </a:defRPr>
            </a:lvl1pPr>
            <a:lvl2pPr marL="742950" indent="-285750" defTabSz="4703763" eaLnBrk="0" hangingPunct="0">
              <a:defRPr sz="3000">
                <a:solidFill>
                  <a:schemeClr val="tx1"/>
                </a:solidFill>
                <a:latin typeface="Arial"/>
              </a:defRPr>
            </a:lvl2pPr>
            <a:lvl3pPr marL="1143000" indent="-228600" defTabSz="4703763" eaLnBrk="0" hangingPunct="0">
              <a:defRPr sz="3000">
                <a:solidFill>
                  <a:schemeClr val="tx1"/>
                </a:solidFill>
                <a:latin typeface="Arial"/>
              </a:defRPr>
            </a:lvl3pPr>
            <a:lvl4pPr marL="1600200" indent="-228600" defTabSz="4703763" eaLnBrk="0" hangingPunct="0">
              <a:defRPr sz="3000">
                <a:solidFill>
                  <a:schemeClr val="tx1"/>
                </a:solidFill>
                <a:latin typeface="Arial"/>
              </a:defRPr>
            </a:lvl4pPr>
            <a:lvl5pPr marL="2057400" indent="-228600" defTabSz="4703763" eaLnBrk="0" hangingPunct="0">
              <a:defRPr sz="3000">
                <a:solidFill>
                  <a:schemeClr val="tx1"/>
                </a:solidFill>
                <a:latin typeface="Arial"/>
              </a:defRPr>
            </a:lvl5pPr>
            <a:lvl6pPr marL="2514600" indent="-228600" defTabSz="4703763" eaLnBrk="0" fontAlgn="base" hangingPunct="0">
              <a:spcBef>
                <a:spcPct val="0"/>
              </a:spcBef>
              <a:spcAft>
                <a:spcPct val="0"/>
              </a:spcAft>
              <a:defRPr sz="3000">
                <a:solidFill>
                  <a:schemeClr val="tx1"/>
                </a:solidFill>
                <a:latin typeface="Arial"/>
              </a:defRPr>
            </a:lvl6pPr>
            <a:lvl7pPr marL="2971800" indent="-228600" defTabSz="4703763" eaLnBrk="0" fontAlgn="base" hangingPunct="0">
              <a:spcBef>
                <a:spcPct val="0"/>
              </a:spcBef>
              <a:spcAft>
                <a:spcPct val="0"/>
              </a:spcAft>
              <a:defRPr sz="3000">
                <a:solidFill>
                  <a:schemeClr val="tx1"/>
                </a:solidFill>
                <a:latin typeface="Arial"/>
              </a:defRPr>
            </a:lvl7pPr>
            <a:lvl8pPr marL="3429000" indent="-228600" defTabSz="4703763" eaLnBrk="0" fontAlgn="base" hangingPunct="0">
              <a:spcBef>
                <a:spcPct val="0"/>
              </a:spcBef>
              <a:spcAft>
                <a:spcPct val="0"/>
              </a:spcAft>
              <a:defRPr sz="3000">
                <a:solidFill>
                  <a:schemeClr val="tx1"/>
                </a:solidFill>
                <a:latin typeface="Arial"/>
              </a:defRPr>
            </a:lvl8pPr>
            <a:lvl9pPr marL="3886200" indent="-228600" defTabSz="4703763" eaLnBrk="0" fontAlgn="base" hangingPunct="0">
              <a:spcBef>
                <a:spcPct val="0"/>
              </a:spcBef>
              <a:spcAft>
                <a:spcPct val="0"/>
              </a:spcAft>
              <a:defRPr sz="3000">
                <a:solidFill>
                  <a:schemeClr val="tx1"/>
                </a:solidFill>
                <a:latin typeface="Arial"/>
              </a:defRPr>
            </a:lvl9pPr>
          </a:lstStyle>
          <a:p>
            <a:pPr eaLnBrk="1" hangingPunct="1">
              <a:spcBef>
                <a:spcPct val="50000"/>
              </a:spcBef>
            </a:pPr>
            <a:r>
              <a:rPr lang="en-US" sz="3600" i="1" dirty="0" smtClean="0">
                <a:solidFill>
                  <a:srgbClr val="393939"/>
                </a:solidFill>
                <a:latin typeface="Gill Sans" pitchFamily="34" charset="0"/>
              </a:rPr>
              <a:t>Categories (L-R): 3-Point Field Goal Percentage, Offensive Rebounds Per 36 Minutes, Defensive Rebounds Per 36 Minutes; Total Rebounds Per 36 Minutes, Assists Per 36 Minutes, Steals Per 36 Minutes; Blocks Per 36 Minutes, 3-Point Field Goal Attempt Rate, Free Throw Attempt Rate</a:t>
            </a:r>
            <a:endParaRPr lang="en-US" sz="3600" i="1" dirty="0">
              <a:solidFill>
                <a:srgbClr val="393939"/>
              </a:solidFill>
              <a:latin typeface="Gill Sans" pitchFamily="34" charset="0"/>
            </a:endParaRPr>
          </a:p>
        </p:txBody>
      </p:sp>
      <p:sp>
        <p:nvSpPr>
          <p:cNvPr id="2075" name="AutoShape 466"/>
          <p:cNvSpPr>
            <a:spLocks noChangeAspect="1" noChangeArrowheads="1" noTextEdit="1"/>
          </p:cNvSpPr>
          <p:nvPr/>
        </p:nvSpPr>
        <p:spPr bwMode="auto">
          <a:xfrm>
            <a:off x="17176750" y="23391812"/>
            <a:ext cx="3530600" cy="329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kern="1200" smtId="4294967295"/>
            </a:defPPr>
          </a:lstStyle>
          <a:p>
            <a:endParaRPr lang="en-US"/>
          </a:p>
        </p:txBody>
      </p:sp>
      <p:sp>
        <p:nvSpPr>
          <p:cNvPr id="2078" name="Text Box 510"/>
          <p:cNvSpPr txBox="1">
            <a:spLocks noChangeArrowheads="1"/>
          </p:cNvSpPr>
          <p:nvPr/>
        </p:nvSpPr>
        <p:spPr bwMode="auto">
          <a:xfrm>
            <a:off x="11184518" y="15408234"/>
            <a:ext cx="10093325" cy="7017306"/>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137160" rIns="137160">
            <a:spAutoFit/>
          </a:bodyPr>
          <a:lstStyle>
            <a:defPPr>
              <a:defRPr kern="1200" smtId="4294967295"/>
            </a:defPPr>
            <a:lvl1pPr defTabSz="4703763" eaLnBrk="0" hangingPunct="0">
              <a:defRPr sz="3000">
                <a:solidFill>
                  <a:schemeClr val="tx1"/>
                </a:solidFill>
                <a:latin typeface="Arial"/>
              </a:defRPr>
            </a:lvl1pPr>
            <a:lvl2pPr marL="742950" indent="-285750" defTabSz="4703763" eaLnBrk="0" hangingPunct="0">
              <a:defRPr sz="3000">
                <a:solidFill>
                  <a:schemeClr val="tx1"/>
                </a:solidFill>
                <a:latin typeface="Arial"/>
              </a:defRPr>
            </a:lvl2pPr>
            <a:lvl3pPr marL="1143000" indent="-228600" defTabSz="4703763" eaLnBrk="0" hangingPunct="0">
              <a:defRPr sz="3000">
                <a:solidFill>
                  <a:schemeClr val="tx1"/>
                </a:solidFill>
                <a:latin typeface="Arial"/>
              </a:defRPr>
            </a:lvl3pPr>
            <a:lvl4pPr marL="1600200" indent="-228600" defTabSz="4703763" eaLnBrk="0" hangingPunct="0">
              <a:defRPr sz="3000">
                <a:solidFill>
                  <a:schemeClr val="tx1"/>
                </a:solidFill>
                <a:latin typeface="Arial"/>
              </a:defRPr>
            </a:lvl4pPr>
            <a:lvl5pPr marL="2057400" indent="-228600" defTabSz="4703763" eaLnBrk="0" hangingPunct="0">
              <a:defRPr sz="3000">
                <a:solidFill>
                  <a:schemeClr val="tx1"/>
                </a:solidFill>
                <a:latin typeface="Arial"/>
              </a:defRPr>
            </a:lvl5pPr>
            <a:lvl6pPr marL="2514600" indent="-228600" defTabSz="4703763" eaLnBrk="0" fontAlgn="base" hangingPunct="0">
              <a:spcBef>
                <a:spcPct val="0"/>
              </a:spcBef>
              <a:spcAft>
                <a:spcPct val="0"/>
              </a:spcAft>
              <a:defRPr sz="3000">
                <a:solidFill>
                  <a:schemeClr val="tx1"/>
                </a:solidFill>
                <a:latin typeface="Arial"/>
              </a:defRPr>
            </a:lvl6pPr>
            <a:lvl7pPr marL="2971800" indent="-228600" defTabSz="4703763" eaLnBrk="0" fontAlgn="base" hangingPunct="0">
              <a:spcBef>
                <a:spcPct val="0"/>
              </a:spcBef>
              <a:spcAft>
                <a:spcPct val="0"/>
              </a:spcAft>
              <a:defRPr sz="3000">
                <a:solidFill>
                  <a:schemeClr val="tx1"/>
                </a:solidFill>
                <a:latin typeface="Arial"/>
              </a:defRPr>
            </a:lvl7pPr>
            <a:lvl8pPr marL="3429000" indent="-228600" defTabSz="4703763" eaLnBrk="0" fontAlgn="base" hangingPunct="0">
              <a:spcBef>
                <a:spcPct val="0"/>
              </a:spcBef>
              <a:spcAft>
                <a:spcPct val="0"/>
              </a:spcAft>
              <a:defRPr sz="3000">
                <a:solidFill>
                  <a:schemeClr val="tx1"/>
                </a:solidFill>
                <a:latin typeface="Arial"/>
              </a:defRPr>
            </a:lvl8pPr>
            <a:lvl9pPr marL="3886200" indent="-228600" defTabSz="4703763" eaLnBrk="0" fontAlgn="base" hangingPunct="0">
              <a:spcBef>
                <a:spcPct val="0"/>
              </a:spcBef>
              <a:spcAft>
                <a:spcPct val="0"/>
              </a:spcAft>
              <a:defRPr sz="3000">
                <a:solidFill>
                  <a:schemeClr val="tx1"/>
                </a:solidFill>
                <a:latin typeface="Arial"/>
              </a:defRPr>
            </a:lvl9pPr>
          </a:lstStyle>
          <a:p>
            <a:pPr eaLnBrk="1" hangingPunct="1">
              <a:spcBef>
                <a:spcPct val="50000"/>
              </a:spcBef>
            </a:pPr>
            <a:r>
              <a:rPr lang="en-US" sz="3600" i="1" dirty="0">
                <a:solidFill>
                  <a:srgbClr val="393939"/>
                </a:solidFill>
                <a:latin typeface="Gill Sans" pitchFamily="34" charset="0"/>
              </a:rPr>
              <a:t>For each statistic, I trained standard linear models, random </a:t>
            </a:r>
            <a:r>
              <a:rPr lang="en-US" sz="3600" i="1" dirty="0" smtClean="0">
                <a:solidFill>
                  <a:srgbClr val="393939"/>
                </a:solidFill>
                <a:latin typeface="Gill Sans" pitchFamily="34" charset="0"/>
              </a:rPr>
              <a:t>forest </a:t>
            </a:r>
            <a:r>
              <a:rPr lang="en-US" sz="3600" i="1" dirty="0" err="1" smtClean="0">
                <a:solidFill>
                  <a:srgbClr val="393939"/>
                </a:solidFill>
                <a:latin typeface="Gill Sans" pitchFamily="34" charset="0"/>
              </a:rPr>
              <a:t>regressors</a:t>
            </a:r>
            <a:r>
              <a:rPr lang="en-US" sz="3600" i="1" dirty="0" smtClean="0">
                <a:solidFill>
                  <a:srgbClr val="393939"/>
                </a:solidFill>
                <a:latin typeface="Gill Sans" pitchFamily="34" charset="0"/>
              </a:rPr>
              <a:t> </a:t>
            </a:r>
            <a:r>
              <a:rPr lang="en-US" sz="3600" i="1" dirty="0">
                <a:solidFill>
                  <a:srgbClr val="393939"/>
                </a:solidFill>
                <a:latin typeface="Gill Sans" pitchFamily="34" charset="0"/>
              </a:rPr>
              <a:t>and </a:t>
            </a:r>
            <a:r>
              <a:rPr lang="en-US" sz="3600" i="1" dirty="0" err="1">
                <a:solidFill>
                  <a:srgbClr val="393939"/>
                </a:solidFill>
                <a:latin typeface="Gill Sans" pitchFamily="34" charset="0"/>
              </a:rPr>
              <a:t>XGBoost</a:t>
            </a:r>
            <a:r>
              <a:rPr lang="en-US" sz="3600" i="1">
                <a:solidFill>
                  <a:srgbClr val="393939"/>
                </a:solidFill>
                <a:latin typeface="Gill Sans" pitchFamily="34" charset="0"/>
              </a:rPr>
              <a:t> </a:t>
            </a:r>
            <a:r>
              <a:rPr lang="en-US" sz="3600" i="1" smtClean="0">
                <a:solidFill>
                  <a:srgbClr val="393939"/>
                </a:solidFill>
                <a:latin typeface="Gill Sans" pitchFamily="34" charset="0"/>
              </a:rPr>
              <a:t>on </a:t>
            </a:r>
            <a:r>
              <a:rPr lang="en-US" sz="3600" i="1" dirty="0">
                <a:solidFill>
                  <a:srgbClr val="393939"/>
                </a:solidFill>
                <a:latin typeface="Gill Sans" pitchFamily="34" charset="0"/>
              </a:rPr>
              <a:t>the data in order to generate predictions, with the latter two yielding the best results across the </a:t>
            </a:r>
            <a:r>
              <a:rPr lang="en-US" sz="3600" i="1" dirty="0" smtClean="0">
                <a:solidFill>
                  <a:srgbClr val="393939"/>
                </a:solidFill>
                <a:latin typeface="Gill Sans" pitchFamily="34" charset="0"/>
              </a:rPr>
              <a:t>board.</a:t>
            </a:r>
          </a:p>
          <a:p>
            <a:pPr eaLnBrk="1" hangingPunct="1">
              <a:spcBef>
                <a:spcPct val="50000"/>
              </a:spcBef>
            </a:pPr>
            <a:r>
              <a:rPr lang="en-US" sz="3600" i="1" dirty="0" smtClean="0">
                <a:solidFill>
                  <a:srgbClr val="393939"/>
                </a:solidFill>
                <a:latin typeface="Gill Sans" pitchFamily="34" charset="0"/>
              </a:rPr>
              <a:t>However, since my goal was not just to generate predictions but to gauge the probabilities of a player being able to replace another player, I used infinitesimal jackknife to derive error bars on the predictions from the random forest. Since the error bars were normally distributed across a 95% confidence interval, this allowed me to reverse engineer probabilities for each player against a given threshold for every single statistic.</a:t>
            </a:r>
            <a:endParaRPr lang="en-US" sz="3600" i="1" dirty="0">
              <a:solidFill>
                <a:srgbClr val="393939"/>
              </a:solidFill>
              <a:latin typeface="Gill Sans" pitchFamily="34" charset="0"/>
            </a:endParaRPr>
          </a:p>
        </p:txBody>
      </p:sp>
      <p:sp>
        <p:nvSpPr>
          <p:cNvPr id="2080" name="Text Box 764"/>
          <p:cNvSpPr txBox="1">
            <a:spLocks noChangeArrowheads="1"/>
          </p:cNvSpPr>
          <p:nvPr/>
        </p:nvSpPr>
        <p:spPr bwMode="auto">
          <a:xfrm>
            <a:off x="33532761" y="26279868"/>
            <a:ext cx="9817102" cy="5001369"/>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lIns="137160" tIns="45720" rIns="457200" bIns="45720">
            <a:spAutoFit/>
          </a:bodyPr>
          <a:lstStyle>
            <a:defPPr>
              <a:defRPr kern="1200" smtId="4294967295"/>
            </a:defPPr>
            <a:lvl1pPr marL="342900" indent="-342900" defTabSz="4703763" eaLnBrk="0" hangingPunct="0">
              <a:defRPr sz="3000">
                <a:solidFill>
                  <a:schemeClr val="tx1"/>
                </a:solidFill>
                <a:latin typeface="Arial"/>
              </a:defRPr>
            </a:lvl1pPr>
            <a:lvl2pPr marL="742950" indent="-285750" defTabSz="4703763" eaLnBrk="0" hangingPunct="0">
              <a:defRPr sz="3000">
                <a:solidFill>
                  <a:schemeClr val="tx1"/>
                </a:solidFill>
                <a:latin typeface="Arial"/>
              </a:defRPr>
            </a:lvl2pPr>
            <a:lvl3pPr marL="1143000" indent="-228600" defTabSz="4703763" eaLnBrk="0" hangingPunct="0">
              <a:defRPr sz="3000">
                <a:solidFill>
                  <a:schemeClr val="tx1"/>
                </a:solidFill>
                <a:latin typeface="Arial"/>
              </a:defRPr>
            </a:lvl3pPr>
            <a:lvl4pPr marL="1600200" indent="-228600" defTabSz="4703763" eaLnBrk="0" hangingPunct="0">
              <a:defRPr sz="3000">
                <a:solidFill>
                  <a:schemeClr val="tx1"/>
                </a:solidFill>
                <a:latin typeface="Arial"/>
              </a:defRPr>
            </a:lvl4pPr>
            <a:lvl5pPr marL="2057400" indent="-228600" defTabSz="4703763" eaLnBrk="0" hangingPunct="0">
              <a:defRPr sz="3000">
                <a:solidFill>
                  <a:schemeClr val="tx1"/>
                </a:solidFill>
                <a:latin typeface="Arial"/>
              </a:defRPr>
            </a:lvl5pPr>
            <a:lvl6pPr marL="2514600" indent="-228600" defTabSz="4703763" eaLnBrk="0" fontAlgn="base" hangingPunct="0">
              <a:spcBef>
                <a:spcPct val="0"/>
              </a:spcBef>
              <a:spcAft>
                <a:spcPct val="0"/>
              </a:spcAft>
              <a:defRPr sz="3000">
                <a:solidFill>
                  <a:schemeClr val="tx1"/>
                </a:solidFill>
                <a:latin typeface="Arial"/>
              </a:defRPr>
            </a:lvl6pPr>
            <a:lvl7pPr marL="2971800" indent="-228600" defTabSz="4703763" eaLnBrk="0" fontAlgn="base" hangingPunct="0">
              <a:spcBef>
                <a:spcPct val="0"/>
              </a:spcBef>
              <a:spcAft>
                <a:spcPct val="0"/>
              </a:spcAft>
              <a:defRPr sz="3000">
                <a:solidFill>
                  <a:schemeClr val="tx1"/>
                </a:solidFill>
                <a:latin typeface="Arial"/>
              </a:defRPr>
            </a:lvl7pPr>
            <a:lvl8pPr marL="3429000" indent="-228600" defTabSz="4703763" eaLnBrk="0" fontAlgn="base" hangingPunct="0">
              <a:spcBef>
                <a:spcPct val="0"/>
              </a:spcBef>
              <a:spcAft>
                <a:spcPct val="0"/>
              </a:spcAft>
              <a:defRPr sz="3000">
                <a:solidFill>
                  <a:schemeClr val="tx1"/>
                </a:solidFill>
                <a:latin typeface="Arial"/>
              </a:defRPr>
            </a:lvl8pPr>
            <a:lvl9pPr marL="3886200" indent="-228600" defTabSz="4703763" eaLnBrk="0" fontAlgn="base" hangingPunct="0">
              <a:spcBef>
                <a:spcPct val="0"/>
              </a:spcBef>
              <a:spcAft>
                <a:spcPct val="0"/>
              </a:spcAft>
              <a:defRPr sz="3000">
                <a:solidFill>
                  <a:schemeClr val="tx1"/>
                </a:solidFill>
                <a:latin typeface="Arial"/>
              </a:defRPr>
            </a:lvl9pPr>
          </a:lstStyle>
          <a:p>
            <a:pPr marL="0" indent="0" defTabSz="914400" eaLnBrk="1" fontAlgn="auto" hangingPunct="1">
              <a:spcBef>
                <a:spcPct val="50000"/>
              </a:spcBef>
              <a:spcAft>
                <a:spcPts val="0"/>
              </a:spcAft>
            </a:pPr>
            <a:r>
              <a:rPr lang="en-US" sz="3200" dirty="0" smtClean="0">
                <a:solidFill>
                  <a:srgbClr val="393939"/>
                </a:solidFill>
                <a:latin typeface="Gill Sans" pitchFamily="34" charset="0"/>
              </a:rPr>
              <a:t>[1</a:t>
            </a:r>
            <a:r>
              <a:rPr lang="en-US" sz="3200" dirty="0">
                <a:solidFill>
                  <a:srgbClr val="393939"/>
                </a:solidFill>
                <a:latin typeface="Gill Sans" pitchFamily="34" charset="0"/>
              </a:rPr>
              <a:t>] </a:t>
            </a:r>
            <a:r>
              <a:rPr lang="en-US" sz="3200" dirty="0" smtClean="0">
                <a:solidFill>
                  <a:srgbClr val="393939"/>
                </a:solidFill>
                <a:latin typeface="Gill Sans" pitchFamily="34" charset="0"/>
              </a:rPr>
              <a:t>Wager, S., Hastie, T., &amp; </a:t>
            </a:r>
            <a:r>
              <a:rPr lang="en-US" sz="3200" dirty="0" err="1" smtClean="0">
                <a:solidFill>
                  <a:srgbClr val="393939"/>
                </a:solidFill>
                <a:latin typeface="Gill Sans" pitchFamily="34" charset="0"/>
              </a:rPr>
              <a:t>Efron</a:t>
            </a:r>
            <a:r>
              <a:rPr lang="en-US" sz="3200" dirty="0" smtClean="0">
                <a:solidFill>
                  <a:srgbClr val="393939"/>
                </a:solidFill>
                <a:latin typeface="Gill Sans" pitchFamily="34" charset="0"/>
              </a:rPr>
              <a:t>, B. (2014</a:t>
            </a:r>
            <a:r>
              <a:rPr lang="en-US" sz="3200" dirty="0">
                <a:solidFill>
                  <a:srgbClr val="393939"/>
                </a:solidFill>
                <a:latin typeface="Gill Sans" pitchFamily="34" charset="0"/>
              </a:rPr>
              <a:t>). Confidence Intervals for Random </a:t>
            </a:r>
            <a:r>
              <a:rPr lang="en-US" sz="3200" dirty="0" smtClean="0">
                <a:solidFill>
                  <a:srgbClr val="393939"/>
                </a:solidFill>
                <a:latin typeface="Gill Sans" pitchFamily="34" charset="0"/>
              </a:rPr>
              <a:t>Forests: The </a:t>
            </a:r>
            <a:r>
              <a:rPr lang="en-US" sz="3200" dirty="0">
                <a:solidFill>
                  <a:srgbClr val="393939"/>
                </a:solidFill>
                <a:latin typeface="Gill Sans" pitchFamily="34" charset="0"/>
              </a:rPr>
              <a:t>Jackknife and the Infinitesimal </a:t>
            </a:r>
            <a:r>
              <a:rPr lang="en-US" sz="3200" dirty="0" smtClean="0">
                <a:solidFill>
                  <a:srgbClr val="393939"/>
                </a:solidFill>
                <a:latin typeface="Gill Sans" pitchFamily="34" charset="0"/>
              </a:rPr>
              <a:t>Jackknife</a:t>
            </a:r>
            <a:r>
              <a:rPr lang="en-US" sz="3200" dirty="0">
                <a:solidFill>
                  <a:srgbClr val="393939"/>
                </a:solidFill>
                <a:latin typeface="Gill Sans" pitchFamily="34" charset="0"/>
              </a:rPr>
              <a:t>. </a:t>
            </a:r>
            <a:r>
              <a:rPr lang="en-US" sz="3200" i="1" dirty="0">
                <a:solidFill>
                  <a:srgbClr val="393939"/>
                </a:solidFill>
                <a:latin typeface="Gill Sans" pitchFamily="34" charset="0"/>
              </a:rPr>
              <a:t>Journal of Machine Learning </a:t>
            </a:r>
            <a:r>
              <a:rPr lang="en-US" sz="3200" i="1" dirty="0" smtClean="0">
                <a:solidFill>
                  <a:srgbClr val="393939"/>
                </a:solidFill>
                <a:latin typeface="Gill Sans" pitchFamily="34" charset="0"/>
              </a:rPr>
              <a:t>Research.</a:t>
            </a:r>
          </a:p>
          <a:p>
            <a:pPr marL="0" indent="0" defTabSz="914400" eaLnBrk="1" fontAlgn="auto" hangingPunct="1">
              <a:spcBef>
                <a:spcPct val="50000"/>
              </a:spcBef>
              <a:spcAft>
                <a:spcPts val="0"/>
              </a:spcAft>
            </a:pPr>
            <a:r>
              <a:rPr lang="en-US" sz="3200" dirty="0" smtClean="0">
                <a:solidFill>
                  <a:srgbClr val="393939"/>
                </a:solidFill>
                <a:latin typeface="Gill Sans" pitchFamily="34" charset="0"/>
              </a:rPr>
              <a:t>[2] Nichols, J. </a:t>
            </a:r>
            <a:r>
              <a:rPr lang="en-US" sz="3200" dirty="0">
                <a:solidFill>
                  <a:srgbClr val="393939"/>
                </a:solidFill>
                <a:latin typeface="Gill Sans" pitchFamily="34" charset="0"/>
              </a:rPr>
              <a:t>(2009). How Do NCAA Statistics Translate to the </a:t>
            </a:r>
            <a:r>
              <a:rPr lang="en-US" sz="3200" dirty="0" smtClean="0">
                <a:solidFill>
                  <a:srgbClr val="393939"/>
                </a:solidFill>
                <a:latin typeface="Gill Sans" pitchFamily="34" charset="0"/>
              </a:rPr>
              <a:t>NBA? </a:t>
            </a:r>
            <a:r>
              <a:rPr lang="en-US" sz="3100" dirty="0" smtClean="0">
                <a:solidFill>
                  <a:srgbClr val="393939"/>
                </a:solidFill>
                <a:latin typeface="Gill Sans" pitchFamily="34" charset="0"/>
              </a:rPr>
              <a:t>Retrieved from </a:t>
            </a:r>
            <a:r>
              <a:rPr lang="en-US" sz="3100" dirty="0">
                <a:solidFill>
                  <a:srgbClr val="393939"/>
                </a:solidFill>
                <a:latin typeface="Gill Sans" pitchFamily="34" charset="0"/>
              </a:rPr>
              <a:t>http://</a:t>
            </a:r>
            <a:r>
              <a:rPr lang="en-US" sz="3100" dirty="0" smtClean="0">
                <a:solidFill>
                  <a:srgbClr val="393939"/>
                </a:solidFill>
                <a:latin typeface="Gill Sans" pitchFamily="34" charset="0"/>
              </a:rPr>
              <a:t>basketball-</a:t>
            </a:r>
            <a:r>
              <a:rPr lang="en-US" sz="3100" dirty="0" err="1" smtClean="0">
                <a:solidFill>
                  <a:srgbClr val="393939"/>
                </a:solidFill>
                <a:latin typeface="Gill Sans" pitchFamily="34" charset="0"/>
              </a:rPr>
              <a:t>statistics.com</a:t>
            </a:r>
            <a:r>
              <a:rPr lang="en-US" sz="3100" dirty="0" smtClean="0">
                <a:solidFill>
                  <a:srgbClr val="393939"/>
                </a:solidFill>
                <a:latin typeface="Gill Sans" pitchFamily="34" charset="0"/>
              </a:rPr>
              <a:t>/</a:t>
            </a:r>
            <a:r>
              <a:rPr lang="en-US" sz="3100" dirty="0" err="1" smtClean="0">
                <a:solidFill>
                  <a:srgbClr val="393939"/>
                </a:solidFill>
                <a:latin typeface="Gill Sans" pitchFamily="34" charset="0"/>
              </a:rPr>
              <a:t>howdoncaastatisticstranslatetothenba.html</a:t>
            </a:r>
            <a:endParaRPr lang="en-US" sz="3200" dirty="0" smtClean="0">
              <a:solidFill>
                <a:srgbClr val="393939"/>
              </a:solidFill>
              <a:latin typeface="Gill Sans" pitchFamily="34" charset="0"/>
            </a:endParaRPr>
          </a:p>
          <a:p>
            <a:pPr marL="0" indent="0" defTabSz="914400" eaLnBrk="1" fontAlgn="auto" hangingPunct="1">
              <a:spcBef>
                <a:spcPct val="50000"/>
              </a:spcBef>
              <a:spcAft>
                <a:spcPts val="0"/>
              </a:spcAft>
            </a:pPr>
            <a:r>
              <a:rPr lang="en-US" sz="3200" dirty="0" smtClean="0">
                <a:solidFill>
                  <a:srgbClr val="393939"/>
                </a:solidFill>
                <a:latin typeface="Gill Sans" pitchFamily="34" charset="0"/>
              </a:rPr>
              <a:t>[3] Johnson, A. (2014). Predictions Are Hard, Especially About Three Point Shooting. </a:t>
            </a:r>
            <a:r>
              <a:rPr lang="en-US" sz="3200" i="1" dirty="0" smtClean="0">
                <a:solidFill>
                  <a:srgbClr val="393939"/>
                </a:solidFill>
                <a:latin typeface="Gill Sans" pitchFamily="34" charset="0"/>
              </a:rPr>
              <a:t>Counting The Baskets</a:t>
            </a:r>
            <a:r>
              <a:rPr lang="en-US" sz="3200" dirty="0" smtClean="0">
                <a:solidFill>
                  <a:srgbClr val="393939"/>
                </a:solidFill>
                <a:latin typeface="Gill Sans" pitchFamily="34" charset="0"/>
              </a:rPr>
              <a:t>.</a:t>
            </a:r>
            <a:endParaRPr lang="en-US" sz="3100" dirty="0">
              <a:solidFill>
                <a:srgbClr val="393939"/>
              </a:solidFill>
              <a:latin typeface="Gill Sans" pitchFamily="34" charset="0"/>
            </a:endParaRPr>
          </a:p>
        </p:txBody>
      </p:sp>
      <p:pic>
        <p:nvPicPr>
          <p:cNvPr id="5" name="Picture 4"/>
          <p:cNvPicPr>
            <a:picLocks noChangeAspect="1"/>
          </p:cNvPicPr>
          <p:nvPr/>
        </p:nvPicPr>
        <p:blipFill>
          <a:blip r:embed="rId3"/>
          <a:stretch>
            <a:fillRect/>
          </a:stretch>
        </p:blipFill>
        <p:spPr>
          <a:xfrm>
            <a:off x="38539" y="-76200"/>
            <a:ext cx="29069861" cy="3912808"/>
          </a:xfrm>
          <a:prstGeom prst="rect">
            <a:avLst/>
          </a:prstGeom>
        </p:spPr>
      </p:pic>
      <p:sp>
        <p:nvSpPr>
          <p:cNvPr id="384" name="Rectangle 6"/>
          <p:cNvSpPr>
            <a:spLocks noChangeArrowheads="1"/>
          </p:cNvSpPr>
          <p:nvPr/>
        </p:nvSpPr>
        <p:spPr bwMode="auto">
          <a:xfrm>
            <a:off x="32320642" y="-76200"/>
            <a:ext cx="11644077" cy="3896386"/>
          </a:xfrm>
          <a:prstGeom prst="rect">
            <a:avLst/>
          </a:prstGeom>
          <a:solidFill>
            <a:schemeClr val="bg1"/>
          </a:solidFill>
          <a:ln w="38100">
            <a:noFill/>
            <a:miter lim="800000"/>
          </a:ln>
        </p:spPr>
        <p:txBody>
          <a:bodyPr wrap="none" lIns="137160" tIns="548640" rIns="137160" bIns="68580" anchor="t" anchorCtr="0"/>
          <a:lstStyle>
            <a:defPPr>
              <a:defRPr kern="1200" smtId="4294967295"/>
            </a:defPPr>
          </a:lstStyle>
          <a:p>
            <a:pPr defTabSz="4703763"/>
            <a:r>
              <a:rPr lang="en-US" sz="5400" b="1" dirty="0">
                <a:latin typeface="Verdana" charset="0"/>
                <a:ea typeface="Verdana" charset="0"/>
                <a:cs typeface="Verdana" charset="0"/>
              </a:rPr>
              <a:t> </a:t>
            </a:r>
            <a:r>
              <a:rPr lang="en-US" sz="5400" b="1" dirty="0" smtClean="0">
                <a:latin typeface="Verdana" charset="0"/>
                <a:ea typeface="Verdana" charset="0"/>
                <a:cs typeface="Verdana" charset="0"/>
              </a:rPr>
              <a:t>  </a:t>
            </a:r>
            <a:r>
              <a:rPr lang="en-US" sz="6000" b="1" dirty="0" smtClean="0">
                <a:latin typeface="Verdana" charset="0"/>
                <a:ea typeface="Verdana" charset="0"/>
                <a:cs typeface="Verdana" charset="0"/>
              </a:rPr>
              <a:t>Peter Nygaard</a:t>
            </a:r>
          </a:p>
          <a:p>
            <a:pPr defTabSz="4703763"/>
            <a:r>
              <a:rPr lang="en-US" sz="5400" b="1" dirty="0" smtClean="0">
                <a:latin typeface="Verdana" charset="0"/>
                <a:ea typeface="Verdana" charset="0"/>
                <a:cs typeface="Verdana" charset="0"/>
              </a:rPr>
              <a:t>      </a:t>
            </a:r>
            <a:r>
              <a:rPr lang="en-US" sz="4400" b="1" dirty="0" smtClean="0">
                <a:latin typeface="Verdana" charset="0"/>
                <a:ea typeface="Verdana" charset="0"/>
                <a:cs typeface="Verdana" charset="0"/>
              </a:rPr>
              <a:t>  </a:t>
            </a:r>
            <a:r>
              <a:rPr lang="en-US" sz="4400" b="1" dirty="0" err="1" smtClean="0">
                <a:latin typeface="Verdana" charset="0"/>
                <a:ea typeface="Verdana" charset="0"/>
                <a:cs typeface="Verdana" charset="0"/>
              </a:rPr>
              <a:t>peter.a.nygaard</a:t>
            </a:r>
            <a:endParaRPr lang="en-US" sz="1000" b="1" dirty="0">
              <a:latin typeface="Verdana" charset="0"/>
              <a:ea typeface="Verdana" charset="0"/>
              <a:cs typeface="Verdana" charset="0"/>
            </a:endParaRPr>
          </a:p>
          <a:p>
            <a:pPr defTabSz="4703763"/>
            <a:endParaRPr lang="en-US" sz="1000" b="1" dirty="0">
              <a:latin typeface="Verdana" charset="0"/>
              <a:ea typeface="Verdana" charset="0"/>
              <a:cs typeface="Verdana" charset="0"/>
            </a:endParaRPr>
          </a:p>
          <a:p>
            <a:pPr defTabSz="4703763"/>
            <a:endParaRPr lang="en-US" sz="1000" b="1" dirty="0">
              <a:latin typeface="Verdana" charset="0"/>
              <a:ea typeface="Verdana" charset="0"/>
              <a:cs typeface="Verdana" charset="0"/>
            </a:endParaRPr>
          </a:p>
          <a:p>
            <a:pPr defTabSz="4703763"/>
            <a:r>
              <a:rPr lang="en-US" sz="4400" b="1" dirty="0">
                <a:latin typeface="Verdana" charset="0"/>
                <a:ea typeface="Verdana" charset="0"/>
                <a:cs typeface="Verdana" charset="0"/>
              </a:rPr>
              <a:t> </a:t>
            </a:r>
            <a:r>
              <a:rPr lang="en-US" sz="4400" b="1" dirty="0" smtClean="0">
                <a:latin typeface="Verdana" charset="0"/>
                <a:ea typeface="Verdana" charset="0"/>
                <a:cs typeface="Verdana" charset="0"/>
              </a:rPr>
              <a:t>        @</a:t>
            </a:r>
            <a:r>
              <a:rPr lang="en-US" sz="4400" b="1" dirty="0" err="1" smtClean="0">
                <a:latin typeface="Verdana" charset="0"/>
                <a:ea typeface="Verdana" charset="0"/>
                <a:cs typeface="Verdana" charset="0"/>
              </a:rPr>
              <a:t>RetepAdam</a:t>
            </a:r>
            <a:endParaRPr lang="en-US" sz="4400" b="1" dirty="0" smtClean="0">
              <a:latin typeface="Verdana" charset="0"/>
              <a:ea typeface="Verdana" charset="0"/>
              <a:cs typeface="Verdana" charset="0"/>
            </a:endParaRPr>
          </a:p>
        </p:txBody>
      </p:sp>
      <p:pic>
        <p:nvPicPr>
          <p:cNvPr id="4" name="Picture 3"/>
          <p:cNvPicPr>
            <a:picLocks noChangeAspect="1"/>
          </p:cNvPicPr>
          <p:nvPr/>
        </p:nvPicPr>
        <p:blipFill>
          <a:blip r:embed="rId4"/>
          <a:stretch>
            <a:fillRect/>
          </a:stretch>
        </p:blipFill>
        <p:spPr>
          <a:xfrm>
            <a:off x="32170377" y="2178688"/>
            <a:ext cx="2957823" cy="1478912"/>
          </a:xfrm>
          <a:prstGeom prst="rect">
            <a:avLst/>
          </a:prstGeom>
        </p:spPr>
      </p:pic>
      <p:sp>
        <p:nvSpPr>
          <p:cNvPr id="7" name="Rectangle 6"/>
          <p:cNvSpPr/>
          <p:nvPr/>
        </p:nvSpPr>
        <p:spPr>
          <a:xfrm>
            <a:off x="0" y="6190169"/>
            <a:ext cx="10310813" cy="16112103"/>
          </a:xfrm>
          <a:prstGeom prst="rect">
            <a:avLst/>
          </a:prstGeom>
        </p:spPr>
        <p:txBody>
          <a:bodyPr wrap="square" lIns="457200" rIns="137160">
            <a:spAutoFit/>
          </a:bodyPr>
          <a:lstStyle/>
          <a:p>
            <a:pPr eaLnBrk="1" hangingPunct="1">
              <a:spcBef>
                <a:spcPct val="50000"/>
              </a:spcBef>
            </a:pPr>
            <a:r>
              <a:rPr lang="en-US" sz="3600" i="1" dirty="0" smtClean="0">
                <a:solidFill>
                  <a:srgbClr val="393939"/>
                </a:solidFill>
                <a:latin typeface="Gill Sans" pitchFamily="34" charset="0"/>
              </a:rPr>
              <a:t>In the National Basketball Association (NBA), teams operate under a salary cap, meaning there is a finite amount of money they are allowed to spend on players. Because of this, being able to spend efficiently and derive the most “bang for your buck” on player salaries is of the utmost importance.</a:t>
            </a:r>
          </a:p>
          <a:p>
            <a:pPr eaLnBrk="1" hangingPunct="1">
              <a:spcBef>
                <a:spcPct val="50000"/>
              </a:spcBef>
            </a:pPr>
            <a:r>
              <a:rPr lang="en-US" sz="3600" i="1" dirty="0" smtClean="0">
                <a:solidFill>
                  <a:srgbClr val="393939"/>
                </a:solidFill>
                <a:latin typeface="Gill Sans" pitchFamily="34" charset="0"/>
              </a:rPr>
              <a:t>Where this becomes difficult is when a team has a player who fits its system really well but suddenly, due to contract expiry, becomes much pricier. Ideally, the team would be able to replicate the costlier player’s production without having to break the bank to keep them by finding a ‘</a:t>
            </a:r>
            <a:r>
              <a:rPr lang="en-US" sz="3600" i="1" dirty="0" err="1" smtClean="0">
                <a:solidFill>
                  <a:srgbClr val="393939"/>
                </a:solidFill>
                <a:latin typeface="Gill Sans" pitchFamily="34" charset="0"/>
              </a:rPr>
              <a:t>Hooplicate</a:t>
            </a:r>
            <a:r>
              <a:rPr lang="en-US" sz="3600" i="1" dirty="0" smtClean="0">
                <a:solidFill>
                  <a:srgbClr val="393939"/>
                </a:solidFill>
                <a:latin typeface="Gill Sans" pitchFamily="34" charset="0"/>
              </a:rPr>
              <a:t>.’</a:t>
            </a:r>
          </a:p>
          <a:p>
            <a:pPr eaLnBrk="1" hangingPunct="1">
              <a:spcBef>
                <a:spcPct val="50000"/>
              </a:spcBef>
            </a:pPr>
            <a:endParaRPr lang="en-US" sz="3600" i="1" dirty="0">
              <a:solidFill>
                <a:srgbClr val="393939"/>
              </a:solidFill>
              <a:latin typeface="Gill Sans" pitchFamily="34" charset="0"/>
            </a:endParaRPr>
          </a:p>
          <a:p>
            <a:pPr eaLnBrk="1" hangingPunct="1">
              <a:spcBef>
                <a:spcPct val="50000"/>
              </a:spcBef>
            </a:pPr>
            <a:r>
              <a:rPr lang="en-US" sz="3600" i="1" dirty="0">
                <a:solidFill>
                  <a:srgbClr val="393939"/>
                </a:solidFill>
                <a:latin typeface="Gill Sans" pitchFamily="34" charset="0"/>
              </a:rPr>
              <a:t/>
            </a:r>
            <a:br>
              <a:rPr lang="en-US" sz="3600" i="1" dirty="0">
                <a:solidFill>
                  <a:srgbClr val="393939"/>
                </a:solidFill>
                <a:latin typeface="Gill Sans" pitchFamily="34" charset="0"/>
              </a:rPr>
            </a:br>
            <a:r>
              <a:rPr lang="en-US" sz="1500" i="1" dirty="0" smtClean="0">
                <a:solidFill>
                  <a:srgbClr val="393939"/>
                </a:solidFill>
                <a:latin typeface="Gill Sans" pitchFamily="34" charset="0"/>
              </a:rPr>
              <a:t/>
            </a:r>
            <a:br>
              <a:rPr lang="en-US" sz="1500" i="1" dirty="0" smtClean="0">
                <a:solidFill>
                  <a:srgbClr val="393939"/>
                </a:solidFill>
                <a:latin typeface="Gill Sans" pitchFamily="34" charset="0"/>
              </a:rPr>
            </a:br>
            <a:r>
              <a:rPr lang="en-US" sz="3600" i="1" dirty="0">
                <a:solidFill>
                  <a:srgbClr val="393939"/>
                </a:solidFill>
                <a:latin typeface="Gill Sans" pitchFamily="34" charset="0"/>
              </a:rPr>
              <a:t/>
            </a:r>
            <a:br>
              <a:rPr lang="en-US" sz="3600" i="1" dirty="0">
                <a:solidFill>
                  <a:srgbClr val="393939"/>
                </a:solidFill>
                <a:latin typeface="Gill Sans" pitchFamily="34" charset="0"/>
              </a:rPr>
            </a:br>
            <a:r>
              <a:rPr lang="en-US" sz="3600" i="1" dirty="0" smtClean="0">
                <a:solidFill>
                  <a:srgbClr val="393939"/>
                </a:solidFill>
                <a:latin typeface="Gill Sans" pitchFamily="34" charset="0"/>
              </a:rPr>
              <a:t>With the above in mind, the goals for the </a:t>
            </a:r>
            <a:r>
              <a:rPr lang="en-US" sz="3600" i="1" dirty="0" err="1" smtClean="0">
                <a:solidFill>
                  <a:srgbClr val="393939"/>
                </a:solidFill>
                <a:latin typeface="Gill Sans" pitchFamily="34" charset="0"/>
              </a:rPr>
              <a:t>Hooplicator</a:t>
            </a:r>
            <a:r>
              <a:rPr lang="en-US" sz="3600" i="1" dirty="0" smtClean="0">
                <a:solidFill>
                  <a:srgbClr val="393939"/>
                </a:solidFill>
                <a:latin typeface="Gill Sans" pitchFamily="34" charset="0"/>
              </a:rPr>
              <a:t> are twofold:</a:t>
            </a:r>
            <a:br>
              <a:rPr lang="en-US" sz="3600" i="1" dirty="0" smtClean="0">
                <a:solidFill>
                  <a:srgbClr val="393939"/>
                </a:solidFill>
                <a:latin typeface="Gill Sans" pitchFamily="34" charset="0"/>
              </a:rPr>
            </a:br>
            <a:endParaRPr lang="en-US" sz="3600" i="1" dirty="0" smtClean="0">
              <a:solidFill>
                <a:srgbClr val="393939"/>
              </a:solidFill>
              <a:latin typeface="Gill Sans" pitchFamily="34" charset="0"/>
            </a:endParaRPr>
          </a:p>
          <a:p>
            <a:pPr marL="514350" indent="-514350" eaLnBrk="1" hangingPunct="1">
              <a:spcBef>
                <a:spcPct val="50000"/>
              </a:spcBef>
              <a:buFont typeface="+mj-lt"/>
              <a:buAutoNum type="arabicPeriod"/>
            </a:pPr>
            <a:r>
              <a:rPr lang="en-US" sz="3600" i="1" dirty="0" smtClean="0">
                <a:solidFill>
                  <a:srgbClr val="393939"/>
                </a:solidFill>
                <a:latin typeface="Gill Sans" pitchFamily="34" charset="0"/>
              </a:rPr>
              <a:t>Create a model that enables teams to identify players who will be able to replicate the production of a given current player.</a:t>
            </a:r>
            <a:br>
              <a:rPr lang="en-US" sz="3600" i="1" dirty="0" smtClean="0">
                <a:solidFill>
                  <a:srgbClr val="393939"/>
                </a:solidFill>
                <a:latin typeface="Gill Sans" pitchFamily="34" charset="0"/>
              </a:rPr>
            </a:br>
            <a:endParaRPr lang="en-US" sz="3600" i="1" dirty="0" smtClean="0">
              <a:solidFill>
                <a:srgbClr val="393939"/>
              </a:solidFill>
              <a:latin typeface="Gill Sans" pitchFamily="34" charset="0"/>
            </a:endParaRPr>
          </a:p>
          <a:p>
            <a:pPr marL="514350" indent="-514350" eaLnBrk="1" hangingPunct="1">
              <a:spcBef>
                <a:spcPct val="50000"/>
              </a:spcBef>
              <a:buFont typeface="+mj-lt"/>
              <a:buAutoNum type="arabicPeriod"/>
            </a:pPr>
            <a:r>
              <a:rPr lang="en-US" sz="3600" i="1" dirty="0" smtClean="0">
                <a:solidFill>
                  <a:srgbClr val="393939"/>
                </a:solidFill>
                <a:latin typeface="Gill Sans" pitchFamily="34" charset="0"/>
              </a:rPr>
              <a:t>Identify player skills that, based on the model, are more easily replaceable to prioritize where teams should be willing to spend and where they can expect production from replacement-level talent.</a:t>
            </a:r>
            <a:endParaRPr lang="en-US" sz="3600" i="1" dirty="0">
              <a:solidFill>
                <a:srgbClr val="393939"/>
              </a:solidFill>
              <a:latin typeface="Gill Sans" pitchFamily="34" charset="0"/>
            </a:endParaRPr>
          </a:p>
        </p:txBody>
      </p:sp>
      <p:sp>
        <p:nvSpPr>
          <p:cNvPr id="388" name="Text Box 403"/>
          <p:cNvSpPr txBox="1">
            <a:spLocks noChangeArrowheads="1"/>
          </p:cNvSpPr>
          <p:nvPr/>
        </p:nvSpPr>
        <p:spPr bwMode="auto">
          <a:xfrm>
            <a:off x="11327606" y="4351460"/>
            <a:ext cx="10058400" cy="9279463"/>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137160" tIns="68580" rIns="137160" bIns="68580">
            <a:spAutoFit/>
          </a:bodyPr>
          <a:lstStyle>
            <a:defPPr>
              <a:defRPr kern="1200" smtId="4294967295"/>
            </a:defPPr>
            <a:lvl1pPr defTabSz="4703763" eaLnBrk="0" hangingPunct="0">
              <a:defRPr sz="3000">
                <a:solidFill>
                  <a:schemeClr val="tx1"/>
                </a:solidFill>
                <a:latin typeface="Arial"/>
              </a:defRPr>
            </a:lvl1pPr>
            <a:lvl2pPr marL="742950" indent="-285750" defTabSz="4703763" eaLnBrk="0" hangingPunct="0">
              <a:defRPr sz="3000">
                <a:solidFill>
                  <a:schemeClr val="tx1"/>
                </a:solidFill>
                <a:latin typeface="Arial"/>
              </a:defRPr>
            </a:lvl2pPr>
            <a:lvl3pPr marL="1143000" indent="-228600" defTabSz="4703763" eaLnBrk="0" hangingPunct="0">
              <a:defRPr sz="3000">
                <a:solidFill>
                  <a:schemeClr val="tx1"/>
                </a:solidFill>
                <a:latin typeface="Arial"/>
              </a:defRPr>
            </a:lvl3pPr>
            <a:lvl4pPr marL="1600200" indent="-228600" defTabSz="4703763" eaLnBrk="0" hangingPunct="0">
              <a:defRPr sz="3000">
                <a:solidFill>
                  <a:schemeClr val="tx1"/>
                </a:solidFill>
                <a:latin typeface="Arial"/>
              </a:defRPr>
            </a:lvl4pPr>
            <a:lvl5pPr marL="2057400" indent="-228600" defTabSz="4703763" eaLnBrk="0" hangingPunct="0">
              <a:defRPr sz="3000">
                <a:solidFill>
                  <a:schemeClr val="tx1"/>
                </a:solidFill>
                <a:latin typeface="Arial"/>
              </a:defRPr>
            </a:lvl5pPr>
            <a:lvl6pPr marL="2514600" indent="-228600" defTabSz="4703763" eaLnBrk="0" fontAlgn="base" hangingPunct="0">
              <a:spcBef>
                <a:spcPct val="0"/>
              </a:spcBef>
              <a:spcAft>
                <a:spcPct val="0"/>
              </a:spcAft>
              <a:defRPr sz="3000">
                <a:solidFill>
                  <a:schemeClr val="tx1"/>
                </a:solidFill>
                <a:latin typeface="Arial"/>
              </a:defRPr>
            </a:lvl6pPr>
            <a:lvl7pPr marL="2971800" indent="-228600" defTabSz="4703763" eaLnBrk="0" fontAlgn="base" hangingPunct="0">
              <a:spcBef>
                <a:spcPct val="0"/>
              </a:spcBef>
              <a:spcAft>
                <a:spcPct val="0"/>
              </a:spcAft>
              <a:defRPr sz="3000">
                <a:solidFill>
                  <a:schemeClr val="tx1"/>
                </a:solidFill>
                <a:latin typeface="Arial"/>
              </a:defRPr>
            </a:lvl7pPr>
            <a:lvl8pPr marL="3429000" indent="-228600" defTabSz="4703763" eaLnBrk="0" fontAlgn="base" hangingPunct="0">
              <a:spcBef>
                <a:spcPct val="0"/>
              </a:spcBef>
              <a:spcAft>
                <a:spcPct val="0"/>
              </a:spcAft>
              <a:defRPr sz="3000">
                <a:solidFill>
                  <a:schemeClr val="tx1"/>
                </a:solidFill>
                <a:latin typeface="Arial"/>
              </a:defRPr>
            </a:lvl8pPr>
            <a:lvl9pPr marL="3886200" indent="-228600" defTabSz="4703763" eaLnBrk="0" fontAlgn="base" hangingPunct="0">
              <a:spcBef>
                <a:spcPct val="0"/>
              </a:spcBef>
              <a:spcAft>
                <a:spcPct val="0"/>
              </a:spcAft>
              <a:defRPr sz="3000">
                <a:solidFill>
                  <a:schemeClr val="tx1"/>
                </a:solidFill>
                <a:latin typeface="Arial"/>
              </a:defRPr>
            </a:lvl9pPr>
          </a:lstStyle>
          <a:p>
            <a:pPr eaLnBrk="1" hangingPunct="1">
              <a:spcBef>
                <a:spcPct val="50000"/>
              </a:spcBef>
            </a:pPr>
            <a:r>
              <a:rPr lang="en-US" sz="3600" i="1" dirty="0">
                <a:solidFill>
                  <a:srgbClr val="393939"/>
                </a:solidFill>
                <a:latin typeface="Gill Sans" pitchFamily="34" charset="0"/>
              </a:rPr>
              <a:t>To model production from college career to NBA rookie year, I filtered the database to only include players who had been NBA rookies since 2000 and appeared in the college database as well (i.e. no international players). Additionally, I set a threshold of 500 minutes played among rookies in order to reduce the amount of </a:t>
            </a:r>
            <a:r>
              <a:rPr lang="en-US" sz="3600" i="1" dirty="0" smtClean="0">
                <a:solidFill>
                  <a:srgbClr val="393939"/>
                </a:solidFill>
                <a:latin typeface="Gill Sans" pitchFamily="34" charset="0"/>
              </a:rPr>
              <a:t>noise from who hadn’t seen the floor enough for their numbers to begin to stabilize. </a:t>
            </a:r>
            <a:r>
              <a:rPr lang="en-US" sz="3600" i="1" dirty="0">
                <a:solidFill>
                  <a:srgbClr val="393939"/>
                </a:solidFill>
                <a:latin typeface="Gill Sans" pitchFamily="34" charset="0"/>
              </a:rPr>
              <a:t>After </a:t>
            </a:r>
            <a:r>
              <a:rPr lang="en-US" sz="3600" i="1" dirty="0" smtClean="0">
                <a:solidFill>
                  <a:srgbClr val="393939"/>
                </a:solidFill>
                <a:latin typeface="Gill Sans" pitchFamily="34" charset="0"/>
              </a:rPr>
              <a:t>starting with </a:t>
            </a:r>
            <a:r>
              <a:rPr lang="en-US" sz="3600" i="1" dirty="0">
                <a:solidFill>
                  <a:srgbClr val="393939"/>
                </a:solidFill>
                <a:latin typeface="Gill Sans" pitchFamily="34" charset="0"/>
              </a:rPr>
              <a:t>a threshold of 100 minutes played, </a:t>
            </a:r>
            <a:r>
              <a:rPr lang="en-US" sz="3600" i="1" dirty="0" smtClean="0">
                <a:solidFill>
                  <a:srgbClr val="393939"/>
                </a:solidFill>
                <a:latin typeface="Gill Sans" pitchFamily="34" charset="0"/>
              </a:rPr>
              <a:t>I continued raising the threshold until finding comfortable </a:t>
            </a:r>
            <a:r>
              <a:rPr lang="en-US" sz="3600" i="1" dirty="0">
                <a:solidFill>
                  <a:srgbClr val="393939"/>
                </a:solidFill>
                <a:latin typeface="Gill Sans" pitchFamily="34" charset="0"/>
              </a:rPr>
              <a:t>middle ground between improvement of the model’s accuracy and maintaining a large enough sample size to avoid </a:t>
            </a:r>
            <a:r>
              <a:rPr lang="en-US" sz="3600" i="1" dirty="0" smtClean="0">
                <a:solidFill>
                  <a:srgbClr val="393939"/>
                </a:solidFill>
                <a:latin typeface="Gill Sans" pitchFamily="34" charset="0"/>
              </a:rPr>
              <a:t>overfitting at 500 MP.</a:t>
            </a:r>
            <a:endParaRPr lang="en-US" sz="3600" i="1" dirty="0">
              <a:solidFill>
                <a:srgbClr val="393939"/>
              </a:solidFill>
              <a:latin typeface="Gill Sans" pitchFamily="34" charset="0"/>
            </a:endParaRPr>
          </a:p>
          <a:p>
            <a:pPr eaLnBrk="1" hangingPunct="1">
              <a:spcBef>
                <a:spcPct val="50000"/>
              </a:spcBef>
            </a:pPr>
            <a:r>
              <a:rPr lang="en-US" sz="3600" i="1" dirty="0" smtClean="0">
                <a:solidFill>
                  <a:srgbClr val="393939"/>
                </a:solidFill>
                <a:latin typeface="Gill Sans" pitchFamily="34" charset="0"/>
              </a:rPr>
              <a:t>I decided to fit a model for each individual skill we were looking to replicate so as to keep each individual skill wholly separate. This meant training 25 different models on the 57 features I had culled or engineered.</a:t>
            </a:r>
          </a:p>
        </p:txBody>
      </p:sp>
      <p:sp>
        <p:nvSpPr>
          <p:cNvPr id="2050" name="Rectangle 6"/>
          <p:cNvSpPr>
            <a:spLocks noChangeArrowheads="1"/>
          </p:cNvSpPr>
          <p:nvPr/>
        </p:nvSpPr>
        <p:spPr bwMode="auto">
          <a:xfrm>
            <a:off x="40682862" y="-76200"/>
            <a:ext cx="3208337" cy="3886200"/>
          </a:xfrm>
          <a:prstGeom prst="rect">
            <a:avLst/>
          </a:prstGeom>
          <a:solidFill>
            <a:srgbClr val="393939"/>
          </a:solidFill>
          <a:ln w="38100">
            <a:solidFill>
              <a:schemeClr val="tx1"/>
            </a:solidFill>
            <a:miter lim="800000"/>
          </a:ln>
        </p:spPr>
        <p:txBody>
          <a:bodyPr lIns="137160" tIns="68580" rIns="137160" bIns="68580" anchor="ctr"/>
          <a:lstStyle>
            <a:defPPr>
              <a:defRPr kern="1200" smtId="4294967295"/>
            </a:defPPr>
          </a:lstStyle>
          <a:p>
            <a:pPr algn="ctr" defTabSz="4703763"/>
            <a:endParaRPr lang="en-US" sz="5400" b="1" dirty="0">
              <a:solidFill>
                <a:srgbClr val="DADADA"/>
              </a:solidFill>
              <a:latin typeface="+mj-lt"/>
            </a:endParaRPr>
          </a:p>
        </p:txBody>
      </p:sp>
      <p:pic>
        <p:nvPicPr>
          <p:cNvPr id="3" name="Picture 2" descr="galvanize-g.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1525030" y="457200"/>
            <a:ext cx="1524000" cy="2826058"/>
          </a:xfrm>
          <a:prstGeom prst="rect">
            <a:avLst/>
          </a:prstGeom>
        </p:spPr>
      </p:pic>
      <p:sp>
        <p:nvSpPr>
          <p:cNvPr id="389" name="Rectangle 8"/>
          <p:cNvSpPr>
            <a:spLocks noChangeArrowheads="1"/>
          </p:cNvSpPr>
          <p:nvPr/>
        </p:nvSpPr>
        <p:spPr bwMode="auto">
          <a:xfrm>
            <a:off x="11327606" y="13859188"/>
            <a:ext cx="10358437" cy="1028700"/>
          </a:xfrm>
          <a:prstGeom prst="rect">
            <a:avLst/>
          </a:prstGeom>
          <a:solidFill>
            <a:srgbClr val="3C939F"/>
          </a:solidFill>
          <a:ln w="28575" cmpd="sng">
            <a:solidFill>
              <a:srgbClr val="000000"/>
            </a:solidFill>
          </a:ln>
        </p:spPr>
        <p:txBody>
          <a:bodyPr wrap="none" lIns="137160" tIns="68580" rIns="137160" bIns="68580" anchor="ctr"/>
          <a:lstStyle>
            <a:defPPr>
              <a:defRPr kern="1200" smtId="4294967295"/>
            </a:defPPr>
          </a:lstStyle>
          <a:p>
            <a:pPr algn="ctr" defTabSz="4703763"/>
            <a:r>
              <a:rPr lang="en-US" sz="5700" b="1" dirty="0" smtClean="0">
                <a:solidFill>
                  <a:schemeClr val="bg1"/>
                </a:solidFill>
                <a:latin typeface="+mj-lt"/>
              </a:rPr>
              <a:t>Modeling</a:t>
            </a:r>
            <a:endParaRPr lang="en-US" sz="5700" b="1" dirty="0">
              <a:solidFill>
                <a:schemeClr val="bg1"/>
              </a:solidFill>
              <a:latin typeface="+mj-lt"/>
            </a:endParaRPr>
          </a:p>
        </p:txBody>
      </p:sp>
      <p:sp>
        <p:nvSpPr>
          <p:cNvPr id="391" name="Text Box 408"/>
          <p:cNvSpPr txBox="1">
            <a:spLocks noChangeArrowheads="1"/>
          </p:cNvSpPr>
          <p:nvPr/>
        </p:nvSpPr>
        <p:spPr bwMode="auto">
          <a:xfrm>
            <a:off x="22454393" y="5943600"/>
            <a:ext cx="10160000" cy="22860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171450" tIns="85725" rIns="171450" bIns="85725"/>
          <a:lstStyle>
            <a:defPPr>
              <a:defRPr kern="1200" smtId="4294967295"/>
            </a:defPPr>
            <a:lvl1pPr defTabSz="4703763" eaLnBrk="0" hangingPunct="0">
              <a:defRPr sz="3000">
                <a:solidFill>
                  <a:schemeClr val="tx1"/>
                </a:solidFill>
                <a:latin typeface="Arial"/>
              </a:defRPr>
            </a:lvl1pPr>
            <a:lvl2pPr marL="742950" indent="-285750" defTabSz="4703763" eaLnBrk="0" hangingPunct="0">
              <a:defRPr sz="3000">
                <a:solidFill>
                  <a:schemeClr val="tx1"/>
                </a:solidFill>
                <a:latin typeface="Arial"/>
              </a:defRPr>
            </a:lvl2pPr>
            <a:lvl3pPr marL="1143000" indent="-228600" defTabSz="4703763" eaLnBrk="0" hangingPunct="0">
              <a:defRPr sz="3000">
                <a:solidFill>
                  <a:schemeClr val="tx1"/>
                </a:solidFill>
                <a:latin typeface="Arial"/>
              </a:defRPr>
            </a:lvl3pPr>
            <a:lvl4pPr marL="1600200" indent="-228600" defTabSz="4703763" eaLnBrk="0" hangingPunct="0">
              <a:defRPr sz="3000">
                <a:solidFill>
                  <a:schemeClr val="tx1"/>
                </a:solidFill>
                <a:latin typeface="Arial"/>
              </a:defRPr>
            </a:lvl4pPr>
            <a:lvl5pPr marL="2057400" indent="-228600" defTabSz="4703763" eaLnBrk="0" hangingPunct="0">
              <a:defRPr sz="3000">
                <a:solidFill>
                  <a:schemeClr val="tx1"/>
                </a:solidFill>
                <a:latin typeface="Arial"/>
              </a:defRPr>
            </a:lvl5pPr>
            <a:lvl6pPr marL="2514600" indent="-228600" defTabSz="4703763" eaLnBrk="0" fontAlgn="base" hangingPunct="0">
              <a:spcBef>
                <a:spcPct val="0"/>
              </a:spcBef>
              <a:spcAft>
                <a:spcPct val="0"/>
              </a:spcAft>
              <a:defRPr sz="3000">
                <a:solidFill>
                  <a:schemeClr val="tx1"/>
                </a:solidFill>
                <a:latin typeface="Arial"/>
              </a:defRPr>
            </a:lvl6pPr>
            <a:lvl7pPr marL="2971800" indent="-228600" defTabSz="4703763" eaLnBrk="0" fontAlgn="base" hangingPunct="0">
              <a:spcBef>
                <a:spcPct val="0"/>
              </a:spcBef>
              <a:spcAft>
                <a:spcPct val="0"/>
              </a:spcAft>
              <a:defRPr sz="3000">
                <a:solidFill>
                  <a:schemeClr val="tx1"/>
                </a:solidFill>
                <a:latin typeface="Arial"/>
              </a:defRPr>
            </a:lvl7pPr>
            <a:lvl8pPr marL="3429000" indent="-228600" defTabSz="4703763" eaLnBrk="0" fontAlgn="base" hangingPunct="0">
              <a:spcBef>
                <a:spcPct val="0"/>
              </a:spcBef>
              <a:spcAft>
                <a:spcPct val="0"/>
              </a:spcAft>
              <a:defRPr sz="3000">
                <a:solidFill>
                  <a:schemeClr val="tx1"/>
                </a:solidFill>
                <a:latin typeface="Arial"/>
              </a:defRPr>
            </a:lvl8pPr>
            <a:lvl9pPr marL="3886200" indent="-228600" defTabSz="4703763" eaLnBrk="0" fontAlgn="base" hangingPunct="0">
              <a:spcBef>
                <a:spcPct val="0"/>
              </a:spcBef>
              <a:spcAft>
                <a:spcPct val="0"/>
              </a:spcAft>
              <a:defRPr sz="3000">
                <a:solidFill>
                  <a:schemeClr val="tx1"/>
                </a:solidFill>
                <a:latin typeface="Arial"/>
              </a:defRPr>
            </a:lvl9pPr>
          </a:lstStyle>
          <a:p>
            <a:pPr eaLnBrk="1" hangingPunct="1">
              <a:spcBef>
                <a:spcPct val="50000"/>
              </a:spcBef>
            </a:pPr>
            <a:r>
              <a:rPr lang="en-US" sz="4800" b="1" dirty="0" smtClean="0">
                <a:solidFill>
                  <a:srgbClr val="393939"/>
                </a:solidFill>
                <a:latin typeface="Gill Sans" pitchFamily="34" charset="0"/>
              </a:rPr>
              <a:t>Probability Distribution of Recent College Players Per Statistic Against NBA Average</a:t>
            </a:r>
          </a:p>
        </p:txBody>
      </p:sp>
      <p:sp>
        <p:nvSpPr>
          <p:cNvPr id="18" name="Rectangle 17"/>
          <p:cNvSpPr/>
          <p:nvPr/>
        </p:nvSpPr>
        <p:spPr>
          <a:xfrm>
            <a:off x="11184518" y="23207457"/>
            <a:ext cx="7745647" cy="830997"/>
          </a:xfrm>
          <a:prstGeom prst="rect">
            <a:avLst/>
          </a:prstGeom>
        </p:spPr>
        <p:txBody>
          <a:bodyPr wrap="none">
            <a:spAutoFit/>
          </a:bodyPr>
          <a:lstStyle/>
          <a:p>
            <a:pPr eaLnBrk="1" hangingPunct="1">
              <a:spcBef>
                <a:spcPct val="50000"/>
              </a:spcBef>
            </a:pPr>
            <a:r>
              <a:rPr lang="en-US" sz="4800" b="1" dirty="0" smtClean="0">
                <a:solidFill>
                  <a:srgbClr val="393939"/>
                </a:solidFill>
                <a:latin typeface="Gill Sans" pitchFamily="34" charset="0"/>
              </a:rPr>
              <a:t>Model Prediction Scores</a:t>
            </a:r>
          </a:p>
        </p:txBody>
      </p:sp>
      <p:pic>
        <p:nvPicPr>
          <p:cNvPr id="21" name="Picture 20"/>
          <p:cNvPicPr>
            <a:picLocks noChangeAspect="1"/>
          </p:cNvPicPr>
          <p:nvPr/>
        </p:nvPicPr>
        <p:blipFill>
          <a:blip r:embed="rId6"/>
          <a:stretch>
            <a:fillRect/>
          </a:stretch>
        </p:blipFill>
        <p:spPr>
          <a:xfrm>
            <a:off x="33187788" y="1564788"/>
            <a:ext cx="873612" cy="873612"/>
          </a:xfrm>
          <a:prstGeom prst="rect">
            <a:avLst/>
          </a:prstGeom>
        </p:spPr>
      </p:pic>
      <p:pic>
        <p:nvPicPr>
          <p:cNvPr id="23" name="Picture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84518" y="24811806"/>
            <a:ext cx="10058400" cy="1904171"/>
          </a:xfrm>
          <a:prstGeom prst="rect">
            <a:avLst/>
          </a:prstGeom>
        </p:spPr>
      </p:pic>
      <p:pic>
        <p:nvPicPr>
          <p:cNvPr id="24" name="Picture 2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201980" y="27163249"/>
            <a:ext cx="10058400" cy="2021351"/>
          </a:xfrm>
          <a:prstGeom prst="rect">
            <a:avLst/>
          </a:prstGeom>
        </p:spPr>
      </p:pic>
      <p:pic>
        <p:nvPicPr>
          <p:cNvPr id="25" name="Picture 2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453905" y="8584712"/>
            <a:ext cx="10160488" cy="10160488"/>
          </a:xfrm>
          <a:prstGeom prst="rect">
            <a:avLst/>
          </a:prstGeom>
        </p:spPr>
      </p:pic>
      <p:pic>
        <p:nvPicPr>
          <p:cNvPr id="26" name="Picture 2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453905" y="26279868"/>
            <a:ext cx="10262260" cy="5483894"/>
          </a:xfrm>
          <a:prstGeom prst="rect">
            <a:avLst/>
          </a:prstGeom>
        </p:spPr>
      </p:pic>
      <p:pic>
        <p:nvPicPr>
          <p:cNvPr id="27" name="Picture 2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168910" y="29631872"/>
            <a:ext cx="10058400" cy="2119623"/>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1.7601 Service Pack 1"/>
  <p:tag name="AS_RELEASE_DATE" val="2015.10.08"/>
  <p:tag name="AS_TITLE" val="Aspose.Slides for .NET 4.0"/>
  <p:tag name="AS_VERSION" val="15.8.1.0"/>
</p:tagLst>
</file>

<file path=ppt/theme/theme1.xml><?xml version="1.0" encoding="utf-8"?>
<a:theme xmlns:a="http://schemas.openxmlformats.org/drawingml/2006/main" name="Default Design">
  <a:themeElements>
    <a:clrScheme name="Composite">
      <a:dk1>
        <a:sysClr val="windowText" lastClr="000000"/>
      </a:dk1>
      <a:lt1>
        <a:sysClr val="window" lastClr="FFFFFF"/>
      </a:lt1>
      <a:dk2>
        <a:srgbClr val="5B6973"/>
      </a:dk2>
      <a:lt2>
        <a:srgbClr val="E7ECED"/>
      </a:lt2>
      <a:accent1>
        <a:srgbClr val="98C723"/>
      </a:accent1>
      <a:accent2>
        <a:srgbClr val="59B0B9"/>
      </a:accent2>
      <a:accent3>
        <a:srgbClr val="DEAE00"/>
      </a:accent3>
      <a:accent4>
        <a:srgbClr val="B77BB4"/>
      </a:accent4>
      <a:accent5>
        <a:srgbClr val="E0773C"/>
      </a:accent5>
      <a:accent6>
        <a:srgbClr val="A98D63"/>
      </a:accent6>
      <a:hlink>
        <a:srgbClr val="26CBEC"/>
      </a:hlink>
      <a:folHlink>
        <a:srgbClr val="598C8C"/>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tileRect/>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tileRect/>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tileRect/>
        </a:gradFill>
        <a:gradFill rotWithShape="1">
          <a:gsLst>
            <a:gs pos="0">
              <a:schemeClr val="phClr">
                <a:tint val="80000"/>
                <a:satMod val="300000"/>
              </a:schemeClr>
            </a:gs>
            <a:gs pos="100000">
              <a:schemeClr val="phClr">
                <a:shade val="30000"/>
                <a:satMod val="200000"/>
              </a:schemeClr>
            </a:gs>
          </a:gsLst>
          <a:path path="circle">
            <a:fillToRect l="50000" t="50000" r="50000" b="50000"/>
          </a:path>
          <a:tileRect/>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3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3763" rtl="0" eaLnBrk="1" fontAlgn="base" latinLnBrk="0" hangingPunct="1">
          <a:lnSpc>
            <a:spcPct val="100000"/>
          </a:lnSpc>
          <a:spcBef>
            <a:spcPct val="0"/>
          </a:spcBef>
          <a:spcAft>
            <a:spcPct val="0"/>
          </a:spcAft>
          <a:buClrTx/>
          <a:buSzTx/>
          <a:buFontTx/>
          <a:buNone/>
          <a:tabLst/>
          <a:defRPr kumimoji="0" lang="en-US" sz="30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tileRect/>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tileRect/>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tileRect/>
        </a:gradFill>
        <a:gradFill rotWithShape="1">
          <a:gsLst>
            <a:gs pos="0">
              <a:schemeClr val="phClr">
                <a:tint val="80000"/>
                <a:satMod val="300000"/>
              </a:schemeClr>
            </a:gs>
            <a:gs pos="100000">
              <a:schemeClr val="phClr">
                <a:shade val="30000"/>
                <a:satMod val="20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1334</TotalTime>
  <Words>882</Words>
  <Application>Microsoft Macintosh PowerPoint</Application>
  <PresentationFormat>Custom</PresentationFormat>
  <Paragraphs>35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Gill Sans</vt:lpstr>
      <vt:lpstr>Verdana</vt:lpstr>
      <vt:lpstr>Arial</vt:lpstr>
      <vt:lpstr>Default Design</vt:lpstr>
      <vt:lpstr>PowerPoint Presentation</vt:lpstr>
    </vt:vector>
  </TitlesOfParts>
  <Manager/>
  <Company>Graphicsland</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to create a scientific poster</dc:title>
  <dc:subject>Example Of A Sample Research Poster</dc:subject>
  <dc:creator>Graphicsland/MakeSigns.com</dc:creator>
  <cp:keywords>scientific, research, template, custom, poster, presentation, symposium, printing, PowerPoint, create, design, example, sample, download</cp:keywords>
  <dc:description>We offer free PowerPoint poster templates to help you design your very own scientific poster presentation.</dc:description>
  <cp:lastModifiedBy>Peter Nygaard</cp:lastModifiedBy>
  <cp:revision>100</cp:revision>
  <cp:lastPrinted>2017-06-20T06:55:24Z</cp:lastPrinted>
  <dcterms:modified xsi:type="dcterms:W3CDTF">2017-06-21T20:12:26Z</dcterms:modified>
  <cp:category>science research poster</cp:category>
</cp:coreProperties>
</file>

<file path=docProps/thumbnail.jpeg>
</file>